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8" r:id="rId2"/>
    <p:sldId id="257" r:id="rId3"/>
    <p:sldId id="260" r:id="rId4"/>
    <p:sldId id="262" r:id="rId5"/>
    <p:sldId id="261" r:id="rId6"/>
    <p:sldId id="263" r:id="rId7"/>
    <p:sldId id="265" r:id="rId8"/>
    <p:sldId id="266" r:id="rId9"/>
    <p:sldId id="267" r:id="rId10"/>
    <p:sldId id="268" r:id="rId11"/>
    <p:sldId id="264" r:id="rId12"/>
    <p:sldId id="270" r:id="rId13"/>
    <p:sldId id="269" r:id="rId14"/>
    <p:sldId id="271" r:id="rId15"/>
  </p:sldIdLst>
  <p:sldSz cx="12192000" cy="6858000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>
            <a:extLst>
              <a:ext uri="{FF2B5EF4-FFF2-40B4-BE49-F238E27FC236}">
                <a16:creationId xmlns:a16="http://schemas.microsoft.com/office/drawing/2014/main" id="{7EBBA5B0-D5E1-4245-A388-51712A71FE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694BC0F6-19C5-4CA7-B62D-85153CE318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FC2E1-EF4A-49F7-AE65-AC400BE7A2A9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0451485A-A322-47F2-ABB2-E10AD9744C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84AE343D-9440-4C9E-BF03-13E834352A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EECDD-7F5A-4AFB-8C85-BA0167D69C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34029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1E369-291E-4945-B7C5-02B55FBB3C4E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363AC-F03D-4813-9CA4-D6C6815D449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6979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0A895F4-EFB0-4498-B2BA-6ED8D7E84792}" type="slidenum">
              <a:t>7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749350" y="5513192"/>
            <a:ext cx="5994443" cy="5223209"/>
          </a:xfrm>
        </p:spPr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75221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E546C95F-29B5-4F07-8EE4-90C5F98F3042}" type="slidenum">
              <a:t>8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749350" y="5513192"/>
            <a:ext cx="5994443" cy="5223209"/>
          </a:xfrm>
        </p:spPr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07907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inumbri kohatä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01D75D3-452C-407F-AE71-54C931EE034D}" type="slidenum">
              <a:t>9</a:t>
            </a:fld>
            <a:endParaRPr lang="et-EE"/>
          </a:p>
        </p:txBody>
      </p:sp>
      <p:sp>
        <p:nvSpPr>
          <p:cNvPr id="2" name="Slaidi pildi kohatä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3" name="Märkmete kohatäide 2"/>
          <p:cNvSpPr txBox="1">
            <a:spLocks noGrp="1"/>
          </p:cNvSpPr>
          <p:nvPr>
            <p:ph type="body" sz="quarter" idx="1"/>
          </p:nvPr>
        </p:nvSpPr>
        <p:spPr>
          <a:xfrm>
            <a:off x="749350" y="5513192"/>
            <a:ext cx="5994443" cy="5223209"/>
          </a:xfrm>
        </p:spPr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4160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t-EE"/>
              <a:t>Klõpsake juhtslaidi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678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8873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05214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t-EE"/>
              <a:t>Muutke pealkirja laadi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title" idx="4294967295"/>
          </p:nvPr>
        </p:nvSpPr>
        <p:spPr>
          <a:xfrm>
            <a:off x="1154880" y="2603520"/>
            <a:ext cx="8825760" cy="3416400"/>
          </a:xfrm>
        </p:spPr>
        <p:txBody>
          <a:bodyPr anchor="t"/>
          <a:lstStyle>
            <a:lvl1pPr marL="343080" indent="-343080">
              <a:spcBef>
                <a:spcPts val="1001"/>
              </a:spcBef>
              <a:buClr>
                <a:srgbClr val="B31166"/>
              </a:buClr>
              <a:buSzPct val="80000"/>
              <a:buFont typeface="Wingdings 3"/>
              <a:buChar char=""/>
              <a:defRPr sz="1800">
                <a:solidFill>
                  <a:srgbClr val="404040"/>
                </a:solidFill>
              </a:defRPr>
            </a:lvl1pPr>
          </a:lstStyle>
          <a:p>
            <a:pPr lvl="0"/>
            <a:r>
              <a:rPr lang="et-EE"/>
              <a:t>Redigeeri juhtslaidi tekstilaade</a:t>
            </a:r>
            <a:br>
              <a:rPr lang="et-EE"/>
            </a:br>
            <a:r>
              <a:rPr lang="et-EE"/>
              <a:t>Teine tase</a:t>
            </a:r>
            <a:br>
              <a:rPr lang="et-EE"/>
            </a:br>
            <a:r>
              <a:rPr lang="et-EE"/>
              <a:t>Kolmas tase</a:t>
            </a:r>
            <a:br>
              <a:rPr lang="et-EE"/>
            </a:br>
            <a:r>
              <a:rPr lang="et-EE"/>
              <a:t>Neljas tase</a:t>
            </a:r>
            <a:br>
              <a:rPr lang="et-EE"/>
            </a:br>
            <a:r>
              <a:rPr lang="et-EE"/>
              <a:t>Viies tase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79C5E1-A99F-4FEF-B5FF-D78A1D61CC9B}" type="datetime1">
              <a:rPr lang="et-EE"/>
              <a:pPr lvl="0"/>
              <a:t>24.11.2017</a:t>
            </a:fld>
            <a:endParaRPr lang="et-E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t-E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6ECACF-D15E-4AAB-BC57-DFE0C6A2C0A5}" type="slidenum">
              <a:t>‹#›</a:t>
            </a:fld>
            <a:endParaRPr lang="et-EE"/>
          </a:p>
        </p:txBody>
      </p:sp>
      <p:sp>
        <p:nvSpPr>
          <p:cNvPr id="7" name="Sisu kohatäide 6"/>
          <p:cNvSpPr txBox="1">
            <a:spLocks noGrp="1"/>
          </p:cNvSpPr>
          <p:nvPr>
            <p:ph idx="1"/>
          </p:nvPr>
        </p:nvSpPr>
        <p:spPr>
          <a:xfrm>
            <a:off x="609480" y="1604520"/>
            <a:ext cx="10972440" cy="3977279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7"/>
              </a:spcAft>
              <a:defRPr sz="3200">
                <a:latin typeface="Liberation Sans" pitchFamily="18"/>
              </a:defRPr>
            </a:lvl1pPr>
          </a:lstStyle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625072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9569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Jaotise päi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33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78222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5381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7719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92363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5153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575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9E16290-9939-4ED9-A97B-44576C28B3BD}" type="datetimeFigureOut">
              <a:rPr lang="et-EE" smtClean="0"/>
              <a:t>24.11.2017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21104F0-5DCB-40C1-A0D4-53E8D005CBE0}" type="slidenum">
              <a:rPr lang="et-EE" smtClean="0"/>
              <a:t>‹#›</a:t>
            </a:fld>
            <a:endParaRPr lang="et-E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74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sz="4000" b="1" dirty="0"/>
              <a:t>Saaremaa vald: vaade külale</a:t>
            </a:r>
            <a:br>
              <a:rPr lang="et-EE" sz="4000" dirty="0"/>
            </a:br>
            <a:r>
              <a:rPr lang="et-EE" sz="4000" dirty="0"/>
              <a:t>ALO HEINSALU</a:t>
            </a:r>
            <a:br>
              <a:rPr lang="et-EE" sz="4000" dirty="0"/>
            </a:br>
            <a:r>
              <a:rPr lang="et-EE" sz="2400" dirty="0"/>
              <a:t>SAAREMAA OMAVALITSUSTE ÜHINEMISE TEGEVJUHT</a:t>
            </a:r>
            <a:br>
              <a:rPr lang="et-EE" sz="4000" dirty="0"/>
            </a:br>
            <a:endParaRPr lang="et-EE" sz="4000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sz="3000" dirty="0"/>
              <a:t>SAAREMAA KÜLAD ÜHINEMISE KEERISES</a:t>
            </a:r>
            <a:br>
              <a:rPr lang="et-EE" sz="3000" dirty="0"/>
            </a:br>
            <a:r>
              <a:rPr lang="et-EE" sz="3000" dirty="0"/>
              <a:t>SUURE TÖLLU PUHKEKÜLA</a:t>
            </a:r>
            <a:br>
              <a:rPr lang="et-EE" sz="3000" dirty="0"/>
            </a:br>
            <a:r>
              <a:rPr lang="et-EE" sz="3000" dirty="0"/>
              <a:t>24.11.2017</a:t>
            </a:r>
            <a:br>
              <a:rPr lang="et-EE" dirty="0"/>
            </a:b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48073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rganization Chart 2">
            <a:extLst>
              <a:ext uri="{FF2B5EF4-FFF2-40B4-BE49-F238E27FC236}">
                <a16:creationId xmlns:a16="http://schemas.microsoft.com/office/drawing/2014/main" id="{F7DD7305-AC34-4705-AE83-B7871829580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7950" y="123825"/>
            <a:ext cx="11976100" cy="5273675"/>
            <a:chOff x="614" y="324"/>
            <a:chExt cx="1485" cy="264"/>
          </a:xfrm>
        </p:grpSpPr>
        <p:cxnSp>
          <p:nvCxnSpPr>
            <p:cNvPr id="1028" name="_s1028">
              <a:extLst>
                <a:ext uri="{FF2B5EF4-FFF2-40B4-BE49-F238E27FC236}">
                  <a16:creationId xmlns:a16="http://schemas.microsoft.com/office/drawing/2014/main" id="{6205EDB9-878F-482A-9C57-2B1B7FEE7444}"/>
                </a:ext>
              </a:extLst>
            </p:cNvPr>
            <p:cNvCxnSpPr>
              <a:cxnSpLocks noChangeShapeType="1"/>
              <a:stCxn id="18" idx="0"/>
              <a:endCxn id="16" idx="2"/>
            </p:cNvCxnSpPr>
            <p:nvPr/>
          </p:nvCxnSpPr>
          <p:spPr bwMode="auto">
            <a:xfrm rot="5400000" flipH="1">
              <a:off x="1973" y="486"/>
              <a:ext cx="24" cy="84"/>
            </a:xfrm>
            <a:prstGeom prst="bentConnector3">
              <a:avLst>
                <a:gd name="adj1" fmla="val 2384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>
              <a:extLst>
                <a:ext uri="{FF2B5EF4-FFF2-40B4-BE49-F238E27FC236}">
                  <a16:creationId xmlns:a16="http://schemas.microsoft.com/office/drawing/2014/main" id="{F003F38B-46ED-4408-A64B-368A5E1A3ACD}"/>
                </a:ext>
              </a:extLst>
            </p:cNvPr>
            <p:cNvCxnSpPr>
              <a:cxnSpLocks noChangeShapeType="1"/>
              <a:stCxn id="17" idx="0"/>
              <a:endCxn id="16" idx="2"/>
            </p:cNvCxnSpPr>
            <p:nvPr/>
          </p:nvCxnSpPr>
          <p:spPr bwMode="auto">
            <a:xfrm rot="16200000">
              <a:off x="1889" y="486"/>
              <a:ext cx="24" cy="84"/>
            </a:xfrm>
            <a:prstGeom prst="bentConnector3">
              <a:avLst>
                <a:gd name="adj1" fmla="val 2384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>
              <a:extLst>
                <a:ext uri="{FF2B5EF4-FFF2-40B4-BE49-F238E27FC236}">
                  <a16:creationId xmlns:a16="http://schemas.microsoft.com/office/drawing/2014/main" id="{2E049823-4913-4F6F-B79E-0F2858E792F4}"/>
                </a:ext>
              </a:extLst>
            </p:cNvPr>
            <p:cNvCxnSpPr>
              <a:cxnSpLocks noChangeShapeType="1"/>
              <a:stCxn id="16" idx="0"/>
              <a:endCxn id="3" idx="2"/>
            </p:cNvCxnSpPr>
            <p:nvPr/>
          </p:nvCxnSpPr>
          <p:spPr bwMode="auto">
            <a:xfrm rot="5400000" flipH="1">
              <a:off x="1602" y="126"/>
              <a:ext cx="96" cy="587"/>
            </a:xfrm>
            <a:prstGeom prst="bentConnector3">
              <a:avLst>
                <a:gd name="adj1" fmla="val 595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>
              <a:extLst>
                <a:ext uri="{FF2B5EF4-FFF2-40B4-BE49-F238E27FC236}">
                  <a16:creationId xmlns:a16="http://schemas.microsoft.com/office/drawing/2014/main" id="{D2090870-2584-46FA-876B-33BB7187CB44}"/>
                </a:ext>
              </a:extLst>
            </p:cNvPr>
            <p:cNvCxnSpPr>
              <a:cxnSpLocks noChangeShapeType="1"/>
              <a:stCxn id="15" idx="0"/>
              <a:endCxn id="4" idx="2"/>
            </p:cNvCxnSpPr>
            <p:nvPr/>
          </p:nvCxnSpPr>
          <p:spPr bwMode="auto">
            <a:xfrm rot="5400000" flipH="1">
              <a:off x="800" y="486"/>
              <a:ext cx="24" cy="84"/>
            </a:xfrm>
            <a:prstGeom prst="bentConnector3">
              <a:avLst>
                <a:gd name="adj1" fmla="val 2384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" name="_s1032">
              <a:extLst>
                <a:ext uri="{FF2B5EF4-FFF2-40B4-BE49-F238E27FC236}">
                  <a16:creationId xmlns:a16="http://schemas.microsoft.com/office/drawing/2014/main" id="{BAF28DAE-BB97-48FC-9854-AED7A17B39A7}"/>
                </a:ext>
              </a:extLst>
            </p:cNvPr>
            <p:cNvCxnSpPr>
              <a:cxnSpLocks noChangeShapeType="1"/>
              <a:stCxn id="14" idx="0"/>
              <a:endCxn id="7" idx="2"/>
            </p:cNvCxnSpPr>
            <p:nvPr/>
          </p:nvCxnSpPr>
          <p:spPr bwMode="auto">
            <a:xfrm rot="5400000" flipH="1">
              <a:off x="1638" y="485"/>
              <a:ext cx="24" cy="85"/>
            </a:xfrm>
            <a:prstGeom prst="bentConnector3">
              <a:avLst>
                <a:gd name="adj1" fmla="val 23843"/>
              </a:avLst>
            </a:prstGeom>
            <a:noFill/>
            <a:ln w="28575">
              <a:solidFill>
                <a:srgbClr val="00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" name="_s1033">
              <a:extLst>
                <a:ext uri="{FF2B5EF4-FFF2-40B4-BE49-F238E27FC236}">
                  <a16:creationId xmlns:a16="http://schemas.microsoft.com/office/drawing/2014/main" id="{FADCC94D-2BA0-46FF-B886-92113195C870}"/>
                </a:ext>
              </a:extLst>
            </p:cNvPr>
            <p:cNvCxnSpPr>
              <a:cxnSpLocks noChangeShapeType="1"/>
              <a:stCxn id="13" idx="0"/>
              <a:endCxn id="6" idx="2"/>
            </p:cNvCxnSpPr>
            <p:nvPr/>
          </p:nvCxnSpPr>
          <p:spPr bwMode="auto">
            <a:xfrm rot="16200000">
              <a:off x="1345" y="527"/>
              <a:ext cx="24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4" name="_s1034">
              <a:extLst>
                <a:ext uri="{FF2B5EF4-FFF2-40B4-BE49-F238E27FC236}">
                  <a16:creationId xmlns:a16="http://schemas.microsoft.com/office/drawing/2014/main" id="{CCAB209B-D8C6-4147-A6F4-FE42D3385EC3}"/>
                </a:ext>
              </a:extLst>
            </p:cNvPr>
            <p:cNvCxnSpPr>
              <a:cxnSpLocks noChangeShapeType="1"/>
              <a:stCxn id="12" idx="0"/>
              <a:endCxn id="5" idx="2"/>
            </p:cNvCxnSpPr>
            <p:nvPr/>
          </p:nvCxnSpPr>
          <p:spPr bwMode="auto">
            <a:xfrm rot="5400000" flipH="1">
              <a:off x="1135" y="486"/>
              <a:ext cx="24" cy="84"/>
            </a:xfrm>
            <a:prstGeom prst="bentConnector3">
              <a:avLst>
                <a:gd name="adj1" fmla="val 2384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5" name="_s1035">
              <a:extLst>
                <a:ext uri="{FF2B5EF4-FFF2-40B4-BE49-F238E27FC236}">
                  <a16:creationId xmlns:a16="http://schemas.microsoft.com/office/drawing/2014/main" id="{70CAB9A4-2FA7-46B9-A886-A5E64A08C0FB}"/>
                </a:ext>
              </a:extLst>
            </p:cNvPr>
            <p:cNvCxnSpPr>
              <a:cxnSpLocks noChangeShapeType="1"/>
              <a:stCxn id="11" idx="0"/>
              <a:endCxn id="5" idx="2"/>
            </p:cNvCxnSpPr>
            <p:nvPr/>
          </p:nvCxnSpPr>
          <p:spPr bwMode="auto">
            <a:xfrm rot="16200000">
              <a:off x="1051" y="486"/>
              <a:ext cx="24" cy="84"/>
            </a:xfrm>
            <a:prstGeom prst="bentConnector3">
              <a:avLst>
                <a:gd name="adj1" fmla="val 2384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6" name="_s1036">
              <a:extLst>
                <a:ext uri="{FF2B5EF4-FFF2-40B4-BE49-F238E27FC236}">
                  <a16:creationId xmlns:a16="http://schemas.microsoft.com/office/drawing/2014/main" id="{6FC0F4AC-0C49-4F46-9E95-892D0FEF8ACF}"/>
                </a:ext>
              </a:extLst>
            </p:cNvPr>
            <p:cNvCxnSpPr>
              <a:cxnSpLocks noChangeShapeType="1"/>
              <a:stCxn id="10" idx="0"/>
              <a:endCxn id="4" idx="2"/>
            </p:cNvCxnSpPr>
            <p:nvPr/>
          </p:nvCxnSpPr>
          <p:spPr bwMode="auto">
            <a:xfrm rot="16200000">
              <a:off x="716" y="486"/>
              <a:ext cx="24" cy="84"/>
            </a:xfrm>
            <a:prstGeom prst="bentConnector3">
              <a:avLst>
                <a:gd name="adj1" fmla="val 2384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7" name="_s1037">
              <a:extLst>
                <a:ext uri="{FF2B5EF4-FFF2-40B4-BE49-F238E27FC236}">
                  <a16:creationId xmlns:a16="http://schemas.microsoft.com/office/drawing/2014/main" id="{540F840C-471F-4699-8FE3-FC73D22F1E97}"/>
                </a:ext>
              </a:extLst>
            </p:cNvPr>
            <p:cNvCxnSpPr>
              <a:cxnSpLocks noChangeShapeType="1"/>
              <a:stCxn id="9" idx="0"/>
              <a:endCxn id="7" idx="2"/>
            </p:cNvCxnSpPr>
            <p:nvPr/>
          </p:nvCxnSpPr>
          <p:spPr bwMode="auto">
            <a:xfrm rot="16200000">
              <a:off x="1554" y="486"/>
              <a:ext cx="24" cy="83"/>
            </a:xfrm>
            <a:prstGeom prst="bentConnector3">
              <a:avLst>
                <a:gd name="adj1" fmla="val 2384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8" name="_s1038">
              <a:extLst>
                <a:ext uri="{FF2B5EF4-FFF2-40B4-BE49-F238E27FC236}">
                  <a16:creationId xmlns:a16="http://schemas.microsoft.com/office/drawing/2014/main" id="{C4FA88BE-9756-4874-B713-F53841A07597}"/>
                </a:ext>
              </a:extLst>
            </p:cNvPr>
            <p:cNvCxnSpPr>
              <a:cxnSpLocks noChangeShapeType="1"/>
              <a:stCxn id="8" idx="3"/>
              <a:endCxn id="3" idx="2"/>
            </p:cNvCxnSpPr>
            <p:nvPr/>
          </p:nvCxnSpPr>
          <p:spPr bwMode="auto">
            <a:xfrm flipV="1">
              <a:off x="1332" y="372"/>
              <a:ext cx="24" cy="48"/>
            </a:xfrm>
            <a:prstGeom prst="bentConnector2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9" name="_s1039">
              <a:extLst>
                <a:ext uri="{FF2B5EF4-FFF2-40B4-BE49-F238E27FC236}">
                  <a16:creationId xmlns:a16="http://schemas.microsoft.com/office/drawing/2014/main" id="{F83531C9-A27E-46D7-9B96-7CD1C113B7B4}"/>
                </a:ext>
              </a:extLst>
            </p:cNvPr>
            <p:cNvCxnSpPr>
              <a:cxnSpLocks noChangeShapeType="1"/>
              <a:stCxn id="7" idx="0"/>
              <a:endCxn id="3" idx="2"/>
            </p:cNvCxnSpPr>
            <p:nvPr/>
          </p:nvCxnSpPr>
          <p:spPr bwMode="auto">
            <a:xfrm rot="5400000" flipH="1">
              <a:off x="1434" y="294"/>
              <a:ext cx="96" cy="251"/>
            </a:xfrm>
            <a:prstGeom prst="bentConnector3">
              <a:avLst>
                <a:gd name="adj1" fmla="val 5958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0" name="_s1040">
              <a:extLst>
                <a:ext uri="{FF2B5EF4-FFF2-40B4-BE49-F238E27FC236}">
                  <a16:creationId xmlns:a16="http://schemas.microsoft.com/office/drawing/2014/main" id="{1C2FC1EB-5DFF-4DE4-B1DD-3892888FA3B1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16200000">
              <a:off x="1309" y="419"/>
              <a:ext cx="96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1" name="_s1041">
              <a:extLst>
                <a:ext uri="{FF2B5EF4-FFF2-40B4-BE49-F238E27FC236}">
                  <a16:creationId xmlns:a16="http://schemas.microsoft.com/office/drawing/2014/main" id="{D1C750FA-AF5F-431C-987C-5B8E537446EA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183" y="294"/>
              <a:ext cx="96" cy="251"/>
            </a:xfrm>
            <a:prstGeom prst="bentConnector3">
              <a:avLst>
                <a:gd name="adj1" fmla="val 5958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2" name="_s1042">
              <a:extLst>
                <a:ext uri="{FF2B5EF4-FFF2-40B4-BE49-F238E27FC236}">
                  <a16:creationId xmlns:a16="http://schemas.microsoft.com/office/drawing/2014/main" id="{1FBE14FE-C3B5-41D7-A59F-A4284971B223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015" y="127"/>
              <a:ext cx="96" cy="586"/>
            </a:xfrm>
            <a:prstGeom prst="bentConnector3">
              <a:avLst>
                <a:gd name="adj1" fmla="val 5958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43">
              <a:extLst>
                <a:ext uri="{FF2B5EF4-FFF2-40B4-BE49-F238E27FC236}">
                  <a16:creationId xmlns:a16="http://schemas.microsoft.com/office/drawing/2014/main" id="{98E6576F-A17F-4096-A43E-EA75A02C4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4" y="324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VALLAVANEM</a:t>
              </a:r>
            </a:p>
          </p:txBody>
        </p:sp>
        <p:sp>
          <p:nvSpPr>
            <p:cNvPr id="4" name="_s1044">
              <a:extLst>
                <a:ext uri="{FF2B5EF4-FFF2-40B4-BE49-F238E27FC236}">
                  <a16:creationId xmlns:a16="http://schemas.microsoft.com/office/drawing/2014/main" id="{E112C2DA-C28C-46E0-AE75-BF25C97CE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" y="468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ABIVALLAVANEM 1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(EHITUS, PLANEERIMINE, MAAKORRALDUS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KESKKOND)</a:t>
              </a:r>
            </a:p>
          </p:txBody>
        </p:sp>
        <p:sp>
          <p:nvSpPr>
            <p:cNvPr id="5" name="_s1045">
              <a:extLst>
                <a:ext uri="{FF2B5EF4-FFF2-40B4-BE49-F238E27FC236}">
                  <a16:creationId xmlns:a16="http://schemas.microsoft.com/office/drawing/2014/main" id="{F50509C8-AD63-49C8-BC5B-2CA22B6C0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3" y="468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ABIVALLAVANEM 2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(HARIDUS, NOORSOOTÖÖ, KULTUUR, SPORT)</a:t>
              </a:r>
            </a:p>
          </p:txBody>
        </p:sp>
        <p:sp>
          <p:nvSpPr>
            <p:cNvPr id="6" name="_s1046">
              <a:extLst>
                <a:ext uri="{FF2B5EF4-FFF2-40B4-BE49-F238E27FC236}">
                  <a16:creationId xmlns:a16="http://schemas.microsoft.com/office/drawing/2014/main" id="{AA4D7B2A-CBCC-4D14-B863-461214B67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4" y="468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ABIVALLAVANEM 3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 (SOTSIAAL)</a:t>
              </a:r>
            </a:p>
          </p:txBody>
        </p:sp>
        <p:sp>
          <p:nvSpPr>
            <p:cNvPr id="7" name="_s1047">
              <a:extLst>
                <a:ext uri="{FF2B5EF4-FFF2-40B4-BE49-F238E27FC236}">
                  <a16:creationId xmlns:a16="http://schemas.microsoft.com/office/drawing/2014/main" id="{19CB2AF8-9C6E-4EA4-8A07-055C72F8D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468"/>
              <a:ext cx="143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ABIVALLAVANEM 4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(TEENUSKESKUSED, MAJANDUS, HALDUS)</a:t>
              </a:r>
            </a:p>
          </p:txBody>
        </p:sp>
        <p:sp>
          <p:nvSpPr>
            <p:cNvPr id="8" name="_s1048">
              <a:extLst>
                <a:ext uri="{FF2B5EF4-FFF2-40B4-BE49-F238E27FC236}">
                  <a16:creationId xmlns:a16="http://schemas.microsoft.com/office/drawing/2014/main" id="{63D6DBF0-2789-45B5-A2BF-EAB7BCC84F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9" y="396"/>
              <a:ext cx="143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SISEKONTROLÖR</a:t>
              </a:r>
            </a:p>
          </p:txBody>
        </p:sp>
        <p:sp>
          <p:nvSpPr>
            <p:cNvPr id="9" name="_s1049">
              <a:extLst>
                <a:ext uri="{FF2B5EF4-FFF2-40B4-BE49-F238E27FC236}">
                  <a16:creationId xmlns:a16="http://schemas.microsoft.com/office/drawing/2014/main" id="{01DCE7E1-BCE8-4B61-876F-3230C2F0E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" y="540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MAJANDUS- JA HALDUSOSAKOND </a:t>
              </a:r>
            </a:p>
          </p:txBody>
        </p:sp>
        <p:sp>
          <p:nvSpPr>
            <p:cNvPr id="10" name="_s1050">
              <a:extLst>
                <a:ext uri="{FF2B5EF4-FFF2-40B4-BE49-F238E27FC236}">
                  <a16:creationId xmlns:a16="http://schemas.microsoft.com/office/drawing/2014/main" id="{978CA2D3-965B-436C-B383-F30FC4447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" y="540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EHITUS- JA PLANEERINGUOSAKOND </a:t>
              </a:r>
            </a:p>
          </p:txBody>
        </p:sp>
        <p:sp>
          <p:nvSpPr>
            <p:cNvPr id="11" name="_s1051">
              <a:extLst>
                <a:ext uri="{FF2B5EF4-FFF2-40B4-BE49-F238E27FC236}">
                  <a16:creationId xmlns:a16="http://schemas.microsoft.com/office/drawing/2014/main" id="{AA904B9C-AE83-45A9-95F8-B583AED75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" y="540"/>
              <a:ext cx="143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HARIDUS- JA NOORSOOTÖÖ-OSAKOND</a:t>
              </a:r>
            </a:p>
          </p:txBody>
        </p:sp>
        <p:sp>
          <p:nvSpPr>
            <p:cNvPr id="12" name="_s1052">
              <a:extLst>
                <a:ext uri="{FF2B5EF4-FFF2-40B4-BE49-F238E27FC236}">
                  <a16:creationId xmlns:a16="http://schemas.microsoft.com/office/drawing/2014/main" id="{C9542FA5-C91B-465D-95FC-91EA5587D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7" y="540"/>
              <a:ext cx="143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KULTUURI- JA SPORDIOSAKOND</a:t>
              </a:r>
            </a:p>
          </p:txBody>
        </p:sp>
        <p:sp>
          <p:nvSpPr>
            <p:cNvPr id="13" name="_s1053">
              <a:extLst>
                <a:ext uri="{FF2B5EF4-FFF2-40B4-BE49-F238E27FC236}">
                  <a16:creationId xmlns:a16="http://schemas.microsoft.com/office/drawing/2014/main" id="{FE9016B8-A4E9-4969-8BF2-E6C068102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4" y="540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SOTSIAALOSAKOND</a:t>
              </a:r>
            </a:p>
          </p:txBody>
        </p:sp>
        <p:sp>
          <p:nvSpPr>
            <p:cNvPr id="14" name="_s1054">
              <a:extLst>
                <a:ext uri="{FF2B5EF4-FFF2-40B4-BE49-F238E27FC236}">
                  <a16:creationId xmlns:a16="http://schemas.microsoft.com/office/drawing/2014/main" id="{D42CD6AA-32DF-44B7-8755-05CF26A87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" y="540"/>
              <a:ext cx="143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TEENUSKESKUSED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(12)</a:t>
              </a:r>
            </a:p>
          </p:txBody>
        </p:sp>
        <p:sp>
          <p:nvSpPr>
            <p:cNvPr id="15" name="_s1055">
              <a:extLst>
                <a:ext uri="{FF2B5EF4-FFF2-40B4-BE49-F238E27FC236}">
                  <a16:creationId xmlns:a16="http://schemas.microsoft.com/office/drawing/2014/main" id="{A37E9559-E7F0-49A2-B189-3C63879E3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" y="540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KESKKONNAOSAKOND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(SH JÄRELEVALVE-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TEENISTUS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t-EE" altLang="et-EE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_s1056">
              <a:extLst>
                <a:ext uri="{FF2B5EF4-FFF2-40B4-BE49-F238E27FC236}">
                  <a16:creationId xmlns:a16="http://schemas.microsoft.com/office/drawing/2014/main" id="{08CF7914-C1B4-44E1-B74A-A662AF84D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1" y="468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ABIVALLAVANEM 5</a:t>
              </a: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(STRATEEGIAD,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ARENDUS,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TUGITEENUSED)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t-EE" altLang="et-EE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_s1057">
              <a:extLst>
                <a:ext uri="{FF2B5EF4-FFF2-40B4-BE49-F238E27FC236}">
                  <a16:creationId xmlns:a16="http://schemas.microsoft.com/office/drawing/2014/main" id="{D6BCA9F9-1489-49F7-AC28-EA442F7EB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7" y="540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ARENDUS- JA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KOMMUNIKATSIOONI-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OSAKOND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t-EE" altLang="et-EE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_s1058">
              <a:extLst>
                <a:ext uri="{FF2B5EF4-FFF2-40B4-BE49-F238E27FC236}">
                  <a16:creationId xmlns:a16="http://schemas.microsoft.com/office/drawing/2014/main" id="{0082073A-5D62-4D9E-9EAA-6519F51DE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5" y="540"/>
              <a:ext cx="144" cy="48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TUGITEENUSTE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t-EE" altLang="et-EE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Arial" panose="020B0604020202020204" pitchFamily="34" charset="0"/>
                </a:rPr>
                <a:t>OSAKOND</a:t>
              </a:r>
            </a:p>
          </p:txBody>
        </p:sp>
      </p:grpSp>
      <p:sp>
        <p:nvSpPr>
          <p:cNvPr id="24609" name="Text Box 33">
            <a:extLst>
              <a:ext uri="{FF2B5EF4-FFF2-40B4-BE49-F238E27FC236}">
                <a16:creationId xmlns:a16="http://schemas.microsoft.com/office/drawing/2014/main" id="{5C28B574-5E4F-4AF5-BE4F-7092C51AD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875" y="5516563"/>
            <a:ext cx="1285875" cy="80645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t-EE" altLang="et-EE" sz="700" b="1" dirty="0">
                <a:latin typeface="Calibri" panose="020F0502020204030204" pitchFamily="34" charset="0"/>
              </a:rPr>
              <a:t>HALLATAVAD ASUTUSED (37)</a:t>
            </a:r>
            <a:r>
              <a:rPr lang="et-EE" altLang="et-EE" sz="800" dirty="0">
                <a:latin typeface="Calibri" panose="020F0502020204030204" pitchFamily="34" charset="0"/>
              </a:rPr>
              <a:t>                                 </a:t>
            </a:r>
          </a:p>
          <a:p>
            <a:r>
              <a:rPr lang="et-EE" altLang="et-EE" sz="800" dirty="0">
                <a:latin typeface="Calibri" panose="020F0502020204030204" pitchFamily="34" charset="0"/>
              </a:rPr>
              <a:t>(30 kooli ja lasteaeda,</a:t>
            </a:r>
          </a:p>
          <a:p>
            <a:r>
              <a:rPr lang="et-EE" altLang="et-EE" sz="800" dirty="0">
                <a:latin typeface="Calibri" panose="020F0502020204030204" pitchFamily="34" charset="0"/>
              </a:rPr>
              <a:t>4 huvikooli ja </a:t>
            </a:r>
          </a:p>
          <a:p>
            <a:r>
              <a:rPr lang="et-EE" altLang="et-EE" sz="800" dirty="0">
                <a:latin typeface="Calibri" panose="020F0502020204030204" pitchFamily="34" charset="0"/>
              </a:rPr>
              <a:t>8 noortekeskust)</a:t>
            </a:r>
          </a:p>
        </p:txBody>
      </p:sp>
      <p:sp>
        <p:nvSpPr>
          <p:cNvPr id="24610" name="Text Box 34">
            <a:extLst>
              <a:ext uri="{FF2B5EF4-FFF2-40B4-BE49-F238E27FC236}">
                <a16:creationId xmlns:a16="http://schemas.microsoft.com/office/drawing/2014/main" id="{C15A5E55-4DDE-48C5-9D80-E3BE86C20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125" y="5502275"/>
            <a:ext cx="1285875" cy="801688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t-EE" altLang="et-EE" sz="700" b="1">
                <a:latin typeface="Calibri" panose="020F0502020204030204" pitchFamily="34" charset="0"/>
              </a:rPr>
              <a:t>HALLATAVAD ASUTUSED (45)</a:t>
            </a:r>
            <a:r>
              <a:rPr lang="et-EE" altLang="et-EE" sz="800">
                <a:latin typeface="Calibri" panose="020F0502020204030204" pitchFamily="34" charset="0"/>
              </a:rPr>
              <a:t>                              </a:t>
            </a:r>
          </a:p>
          <a:p>
            <a:r>
              <a:rPr lang="et-EE" altLang="et-EE" sz="800">
                <a:latin typeface="Calibri" panose="020F0502020204030204" pitchFamily="34" charset="0"/>
              </a:rPr>
              <a:t>(43 kultuuriasutust </a:t>
            </a:r>
          </a:p>
          <a:p>
            <a:r>
              <a:rPr lang="et-EE" altLang="et-EE" sz="800">
                <a:latin typeface="Calibri" panose="020F0502020204030204" pitchFamily="34" charset="0"/>
              </a:rPr>
              <a:t>(28 raamatukogu, </a:t>
            </a:r>
          </a:p>
          <a:p>
            <a:r>
              <a:rPr lang="et-EE" altLang="et-EE" sz="800">
                <a:latin typeface="Calibri" panose="020F0502020204030204" pitchFamily="34" charset="0"/>
              </a:rPr>
              <a:t>14 kultuuri- ja rahvamaja, </a:t>
            </a:r>
          </a:p>
          <a:p>
            <a:r>
              <a:rPr lang="et-EE" altLang="et-EE" sz="800">
                <a:latin typeface="Calibri" panose="020F0502020204030204" pitchFamily="34" charset="0"/>
              </a:rPr>
              <a:t>1 teater) ja </a:t>
            </a:r>
          </a:p>
          <a:p>
            <a:r>
              <a:rPr lang="et-EE" altLang="et-EE" sz="800">
                <a:latin typeface="Calibri" panose="020F0502020204030204" pitchFamily="34" charset="0"/>
              </a:rPr>
              <a:t>2 spordiasutust)</a:t>
            </a:r>
          </a:p>
        </p:txBody>
      </p:sp>
      <p:sp>
        <p:nvSpPr>
          <p:cNvPr id="24611" name="Text Box 35">
            <a:extLst>
              <a:ext uri="{FF2B5EF4-FFF2-40B4-BE49-F238E27FC236}">
                <a16:creationId xmlns:a16="http://schemas.microsoft.com/office/drawing/2014/main" id="{05BC2B7F-A628-4ED7-A9C0-9A1D976B5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4338" y="5489575"/>
            <a:ext cx="1257300" cy="32385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t-EE" altLang="et-EE" sz="700" b="1">
                <a:latin typeface="Calibri" panose="020F0502020204030204" pitchFamily="34" charset="0"/>
              </a:rPr>
              <a:t>HALLATAVAD ASUTUSED (6)</a:t>
            </a:r>
          </a:p>
        </p:txBody>
      </p:sp>
      <p:sp>
        <p:nvSpPr>
          <p:cNvPr id="24613" name="Text Box 37">
            <a:extLst>
              <a:ext uri="{FF2B5EF4-FFF2-40B4-BE49-F238E27FC236}">
                <a16:creationId xmlns:a16="http://schemas.microsoft.com/office/drawing/2014/main" id="{D5873D5C-F784-4831-ACD5-A1541095B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4513" y="5497513"/>
            <a:ext cx="1260475" cy="3063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t-EE" altLang="et-EE" sz="700" b="1">
                <a:latin typeface="Calibri" panose="020F0502020204030204" pitchFamily="34" charset="0"/>
              </a:rPr>
              <a:t>HALLATAVAD ASUTUSED (3)</a:t>
            </a:r>
          </a:p>
        </p:txBody>
      </p:sp>
      <p:sp>
        <p:nvSpPr>
          <p:cNvPr id="24615" name="Text Box 39">
            <a:extLst>
              <a:ext uri="{FF2B5EF4-FFF2-40B4-BE49-F238E27FC236}">
                <a16:creationId xmlns:a16="http://schemas.microsoft.com/office/drawing/2014/main" id="{1759AC29-2EE3-4D9B-9874-F4A6FCE34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9275" y="5872163"/>
            <a:ext cx="1262063" cy="571500"/>
          </a:xfrm>
          <a:prstGeom prst="rect">
            <a:avLst/>
          </a:prstGeom>
          <a:solidFill>
            <a:srgbClr val="FF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t-EE" altLang="et-EE" sz="800" b="1">
                <a:latin typeface="Calibri" panose="020F0502020204030204" pitchFamily="34" charset="0"/>
              </a:rPr>
              <a:t>SA-D JA ÄRIÜHINGUD</a:t>
            </a:r>
            <a:r>
              <a:rPr lang="et-EE" altLang="et-EE" sz="800">
                <a:latin typeface="Calibri" panose="020F0502020204030204" pitchFamily="34" charset="0"/>
              </a:rPr>
              <a:t> </a:t>
            </a:r>
          </a:p>
          <a:p>
            <a:r>
              <a:rPr lang="et-EE" altLang="et-EE" sz="800">
                <a:latin typeface="Calibri" panose="020F0502020204030204" pitchFamily="34" charset="0"/>
              </a:rPr>
              <a:t>(sh sadamad, veevärk, jäätmehooldus, soojus, bussijaam jt)</a:t>
            </a:r>
          </a:p>
        </p:txBody>
      </p:sp>
      <p:sp>
        <p:nvSpPr>
          <p:cNvPr id="24616" name="Text Box 40">
            <a:extLst>
              <a:ext uri="{FF2B5EF4-FFF2-40B4-BE49-F238E27FC236}">
                <a16:creationId xmlns:a16="http://schemas.microsoft.com/office/drawing/2014/main" id="{AF9D265F-90F7-410D-88B3-C3014F39F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163" y="5946775"/>
            <a:ext cx="1265237" cy="228600"/>
          </a:xfrm>
          <a:prstGeom prst="rect">
            <a:avLst/>
          </a:prstGeom>
          <a:solidFill>
            <a:srgbClr val="FF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t-EE" altLang="et-EE" sz="800" b="1">
                <a:latin typeface="Calibri" panose="020F0502020204030204" pitchFamily="34" charset="0"/>
              </a:rPr>
              <a:t>SIHTASUTUSED (3+1)</a:t>
            </a:r>
          </a:p>
        </p:txBody>
      </p:sp>
      <p:sp>
        <p:nvSpPr>
          <p:cNvPr id="24617" name="Text Box 41">
            <a:extLst>
              <a:ext uri="{FF2B5EF4-FFF2-40B4-BE49-F238E27FC236}">
                <a16:creationId xmlns:a16="http://schemas.microsoft.com/office/drawing/2014/main" id="{B32CDE9F-82E8-42C1-B41D-3D7DA59B4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6063" y="6383338"/>
            <a:ext cx="1293812" cy="342900"/>
          </a:xfrm>
          <a:prstGeom prst="rect">
            <a:avLst/>
          </a:prstGeom>
          <a:solidFill>
            <a:srgbClr val="FF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t-EE" altLang="et-EE" sz="800" b="1">
                <a:latin typeface="Calibri" panose="020F0502020204030204" pitchFamily="34" charset="0"/>
              </a:rPr>
              <a:t>SIHTASUTUSED (2)</a:t>
            </a:r>
          </a:p>
          <a:p>
            <a:r>
              <a:rPr lang="et-EE" altLang="et-EE" sz="800">
                <a:latin typeface="Calibri" panose="020F0502020204030204" pitchFamily="34" charset="0"/>
              </a:rPr>
              <a:t>+ SA Saaremaa Muuseum</a:t>
            </a:r>
          </a:p>
        </p:txBody>
      </p:sp>
      <p:sp>
        <p:nvSpPr>
          <p:cNvPr id="24618" name="Text Box 42">
            <a:extLst>
              <a:ext uri="{FF2B5EF4-FFF2-40B4-BE49-F238E27FC236}">
                <a16:creationId xmlns:a16="http://schemas.microsoft.com/office/drawing/2014/main" id="{02A69522-937E-437B-9491-1AB79A296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0088" y="5548313"/>
            <a:ext cx="1144587" cy="1022350"/>
          </a:xfrm>
          <a:prstGeom prst="rect">
            <a:avLst/>
          </a:prstGeom>
          <a:solidFill>
            <a:srgbClr val="99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t-EE" altLang="et-EE" sz="800">
                <a:latin typeface="Calibri" panose="020F0502020204030204" pitchFamily="34" charset="0"/>
              </a:rPr>
              <a:t>MTÜ VISIT SAAREMAA,</a:t>
            </a:r>
          </a:p>
          <a:p>
            <a:r>
              <a:rPr lang="et-EE" altLang="et-EE" sz="800">
                <a:latin typeface="Calibri" panose="020F0502020204030204" pitchFamily="34" charset="0"/>
              </a:rPr>
              <a:t>SAAREMAA ARENDUSKESKUS, </a:t>
            </a:r>
          </a:p>
          <a:p>
            <a:r>
              <a:rPr lang="et-EE" altLang="et-EE" sz="800">
                <a:latin typeface="Calibri" panose="020F0502020204030204" pitchFamily="34" charset="0"/>
              </a:rPr>
              <a:t>SAARTE KOOSTÖÖKOGU, SAARTE KALANDUS, KÜLASELTSID JA KOGUKONNAD</a:t>
            </a:r>
          </a:p>
        </p:txBody>
      </p:sp>
      <p:sp>
        <p:nvSpPr>
          <p:cNvPr id="24619" name="Text Box 43">
            <a:extLst>
              <a:ext uri="{FF2B5EF4-FFF2-40B4-BE49-F238E27FC236}">
                <a16:creationId xmlns:a16="http://schemas.microsoft.com/office/drawing/2014/main" id="{261E020B-124A-4188-947C-275039421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0013" y="219075"/>
            <a:ext cx="1603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et-EE" altLang="et-EE" dirty="0"/>
              <a:t>Osakonnad</a:t>
            </a:r>
          </a:p>
        </p:txBody>
      </p:sp>
    </p:spTree>
    <p:extLst>
      <p:ext uri="{BB962C8B-B14F-4D97-AF65-F5344CB8AC3E}">
        <p14:creationId xmlns:p14="http://schemas.microsoft.com/office/powerpoint/2010/main" val="3764206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2C7DEAE-E514-4A6B-B293-455AEFAF3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4400" b="1" dirty="0">
                <a:solidFill>
                  <a:schemeClr val="accent1">
                    <a:lumMod val="75000"/>
                  </a:schemeClr>
                </a:solidFill>
              </a:rPr>
              <a:t>SAAREMAA VALLAVALITSUSE STRUKTUUR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A980ECE-99F2-4620-B9E5-7856E9734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sz="3600" dirty="0"/>
              <a:t>8 osakonda</a:t>
            </a:r>
          </a:p>
          <a:p>
            <a:pPr lvl="1"/>
            <a:r>
              <a:rPr lang="et-EE" sz="2800" dirty="0"/>
              <a:t>Ehitus- ja planeeringuosakond</a:t>
            </a:r>
          </a:p>
          <a:p>
            <a:pPr lvl="1"/>
            <a:r>
              <a:rPr lang="et-EE" sz="2800" dirty="0"/>
              <a:t>Keskkonnaosakond</a:t>
            </a:r>
          </a:p>
          <a:p>
            <a:pPr lvl="1"/>
            <a:r>
              <a:rPr lang="et-EE" sz="2800" dirty="0"/>
              <a:t>Haridus- ja noorsootöö osakond</a:t>
            </a:r>
          </a:p>
          <a:p>
            <a:pPr lvl="1"/>
            <a:r>
              <a:rPr lang="et-EE" sz="2800" dirty="0"/>
              <a:t>Kultuuri- ja spordiosakond</a:t>
            </a:r>
          </a:p>
          <a:p>
            <a:pPr lvl="1"/>
            <a:r>
              <a:rPr lang="et-EE" sz="2800" dirty="0"/>
              <a:t>Sotsiaalosakond</a:t>
            </a:r>
          </a:p>
          <a:p>
            <a:pPr lvl="1"/>
            <a:r>
              <a:rPr lang="et-EE" sz="2800" dirty="0"/>
              <a:t>Majandus- ja haldusosakond</a:t>
            </a:r>
          </a:p>
          <a:p>
            <a:pPr lvl="1"/>
            <a:r>
              <a:rPr lang="et-EE" sz="2800" b="1" dirty="0"/>
              <a:t>Arendus- ja kommunikatsiooniosakond</a:t>
            </a:r>
          </a:p>
          <a:p>
            <a:pPr lvl="1"/>
            <a:r>
              <a:rPr lang="et-EE" sz="2800" dirty="0"/>
              <a:t>Tugiteenuste osakond</a:t>
            </a:r>
          </a:p>
          <a:p>
            <a:pPr lvl="1"/>
            <a:endParaRPr lang="et-EE" sz="2800" dirty="0"/>
          </a:p>
          <a:p>
            <a:pPr lvl="1"/>
            <a:endParaRPr lang="et-EE" sz="3400" dirty="0"/>
          </a:p>
          <a:p>
            <a:pPr lvl="1"/>
            <a:endParaRPr lang="et-EE" sz="3400" dirty="0"/>
          </a:p>
          <a:p>
            <a:pPr lvl="1"/>
            <a:endParaRPr lang="et-EE" sz="3400" dirty="0"/>
          </a:p>
        </p:txBody>
      </p:sp>
    </p:spTree>
    <p:extLst>
      <p:ext uri="{BB962C8B-B14F-4D97-AF65-F5344CB8AC3E}">
        <p14:creationId xmlns:p14="http://schemas.microsoft.com/office/powerpoint/2010/main" val="1628320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B56CAC1-229F-4730-B338-98486E294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ARENDUS- JA KOMMUNIKATSIOONIOSAKOND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6FF90B8-A2A1-432F-AAEA-6188D3DB2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dirty="0"/>
              <a:t>Osakonnajuhataja</a:t>
            </a:r>
          </a:p>
          <a:p>
            <a:r>
              <a:rPr lang="et-EE" sz="2800" dirty="0"/>
              <a:t>Arendusnõunik</a:t>
            </a:r>
          </a:p>
          <a:p>
            <a:r>
              <a:rPr lang="et-EE" sz="2800" dirty="0"/>
              <a:t>Arenduse peaspetsialist (5)</a:t>
            </a:r>
          </a:p>
          <a:p>
            <a:pPr lvl="1"/>
            <a:r>
              <a:rPr lang="et-EE" sz="2600" dirty="0"/>
              <a:t>„</a:t>
            </a:r>
            <a:r>
              <a:rPr lang="et-EE" sz="2200" dirty="0"/>
              <a:t>raskemad valdkonnad“ – 2 (</a:t>
            </a:r>
            <a:r>
              <a:rPr lang="et-EE" sz="2200" dirty="0" err="1"/>
              <a:t>hajaasustus</a:t>
            </a:r>
            <a:r>
              <a:rPr lang="et-EE" sz="2200" dirty="0"/>
              <a:t> </a:t>
            </a:r>
            <a:r>
              <a:rPr lang="et-EE" sz="2200" dirty="0" err="1"/>
              <a:t>prg</a:t>
            </a:r>
            <a:r>
              <a:rPr lang="et-EE" sz="2200" dirty="0"/>
              <a:t>, regionaalsete investeeringute </a:t>
            </a:r>
            <a:r>
              <a:rPr lang="et-EE" sz="2200" dirty="0" err="1"/>
              <a:t>prg</a:t>
            </a:r>
            <a:r>
              <a:rPr lang="et-EE" sz="2200" dirty="0"/>
              <a:t>)</a:t>
            </a:r>
          </a:p>
          <a:p>
            <a:pPr lvl="1"/>
            <a:r>
              <a:rPr lang="et-EE" sz="2600" dirty="0"/>
              <a:t>„pehmed valdkonnad“ - 3 (KOP programm; koostöö, nõustamine külavanemad, kodanikuühendused)</a:t>
            </a:r>
          </a:p>
          <a:p>
            <a:r>
              <a:rPr lang="et-EE" sz="2800" dirty="0" err="1"/>
              <a:t>Tervisedenduse</a:t>
            </a:r>
            <a:r>
              <a:rPr lang="et-EE" sz="2800" dirty="0"/>
              <a:t> spetsialistid (2)</a:t>
            </a:r>
          </a:p>
          <a:p>
            <a:r>
              <a:rPr lang="et-EE" sz="2800" dirty="0"/>
              <a:t>Lisaks: Teenuskeskuste juhatajad</a:t>
            </a:r>
          </a:p>
          <a:p>
            <a:endParaRPr lang="et-EE" sz="2800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76827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3EF6042-74E6-4DF7-86BA-A11EE805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SAAREMAA VALLAVALITSUSE STRUKTUUR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3E20AC5-0CCB-49A3-974D-37183B744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Clr>
                <a:srgbClr val="E48312"/>
              </a:buClr>
            </a:pPr>
            <a:r>
              <a:rPr lang="et-EE" sz="3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12 teenuskeskust (üldjuhul 3 teenistujat igas + 47 kõigis kokku)</a:t>
            </a:r>
          </a:p>
          <a:p>
            <a:pPr lvl="1" fontAlgn="b"/>
            <a:r>
              <a:rPr lang="et-EE" sz="2200" dirty="0"/>
              <a:t>Kihelkonna</a:t>
            </a:r>
          </a:p>
          <a:p>
            <a:pPr lvl="1" fontAlgn="b"/>
            <a:r>
              <a:rPr lang="et-EE" sz="2200" dirty="0"/>
              <a:t>Kärla</a:t>
            </a:r>
          </a:p>
          <a:p>
            <a:pPr lvl="1" fontAlgn="b"/>
            <a:r>
              <a:rPr lang="et-EE" sz="2200" dirty="0"/>
              <a:t>Laimjala</a:t>
            </a:r>
          </a:p>
          <a:p>
            <a:pPr lvl="1" fontAlgn="b"/>
            <a:r>
              <a:rPr lang="et-EE" sz="2200" dirty="0"/>
              <a:t>Leisi</a:t>
            </a:r>
          </a:p>
          <a:p>
            <a:pPr lvl="1" fontAlgn="b"/>
            <a:r>
              <a:rPr lang="et-EE" sz="2200" dirty="0"/>
              <a:t>Lümanda</a:t>
            </a:r>
          </a:p>
          <a:p>
            <a:pPr lvl="1" fontAlgn="b"/>
            <a:r>
              <a:rPr lang="et-EE" sz="2200" dirty="0"/>
              <a:t>Mustjala</a:t>
            </a:r>
          </a:p>
          <a:p>
            <a:pPr lvl="1" fontAlgn="b"/>
            <a:r>
              <a:rPr lang="et-EE" sz="2200" dirty="0"/>
              <a:t>Orissaare</a:t>
            </a:r>
          </a:p>
          <a:p>
            <a:pPr lvl="1" fontAlgn="b"/>
            <a:r>
              <a:rPr lang="et-EE" sz="2200" dirty="0"/>
              <a:t>Pihtla</a:t>
            </a:r>
          </a:p>
          <a:p>
            <a:pPr lvl="1" fontAlgn="b"/>
            <a:r>
              <a:rPr lang="et-EE" sz="2200" dirty="0"/>
              <a:t>Pöide</a:t>
            </a:r>
          </a:p>
          <a:p>
            <a:pPr lvl="1" fontAlgn="b"/>
            <a:r>
              <a:rPr lang="et-EE" sz="2200" dirty="0"/>
              <a:t>Salme</a:t>
            </a:r>
          </a:p>
          <a:p>
            <a:pPr lvl="1" fontAlgn="b"/>
            <a:r>
              <a:rPr lang="et-EE" sz="2200" dirty="0"/>
              <a:t>Torgu</a:t>
            </a:r>
          </a:p>
          <a:p>
            <a:pPr lvl="1" fontAlgn="b"/>
            <a:r>
              <a:rPr lang="et-EE" sz="2200" dirty="0"/>
              <a:t>Valjala</a:t>
            </a:r>
          </a:p>
          <a:p>
            <a:pPr lvl="1"/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3296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1B383A5-E7DF-4DB4-A150-5F71F333A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KOLM VÕTMEKÜSIMUST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BD19684-9154-4743-8275-1269305A7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dirty="0"/>
              <a:t>Osavallakogude ja „peamaja“ koostöö</a:t>
            </a:r>
          </a:p>
          <a:p>
            <a:r>
              <a:rPr lang="et-EE" sz="2800" dirty="0"/>
              <a:t>Teenuskeskuste toimima hakkamine</a:t>
            </a:r>
          </a:p>
          <a:p>
            <a:r>
              <a:rPr lang="et-EE" sz="2800" dirty="0"/>
              <a:t>Ühistranspordi korraldus (kokku riigitransport + vallatransport)</a:t>
            </a:r>
          </a:p>
          <a:p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2272853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sz="4000" b="1" dirty="0"/>
              <a:t>Ühinemine külade vaatest</a:t>
            </a:r>
            <a:br>
              <a:rPr lang="et-EE" sz="4000" dirty="0"/>
            </a:br>
            <a:r>
              <a:rPr lang="et-EE" sz="4000" dirty="0"/>
              <a:t>ALO HEINSALU</a:t>
            </a:r>
            <a:br>
              <a:rPr lang="et-EE" sz="4000" dirty="0"/>
            </a:br>
            <a:r>
              <a:rPr lang="et-EE" sz="2400" dirty="0"/>
              <a:t>SAAREMAA OMAVALITSUSTE ÜHINEMISE TEGEVJUHT</a:t>
            </a:r>
            <a:br>
              <a:rPr lang="et-EE" sz="4000" dirty="0"/>
            </a:br>
            <a:endParaRPr lang="et-EE" sz="4000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sz="3000" dirty="0"/>
              <a:t>SAAREMAA KÜLADE KÄRAJAD</a:t>
            </a:r>
            <a:br>
              <a:rPr lang="et-EE" sz="3000" dirty="0"/>
            </a:br>
            <a:r>
              <a:rPr lang="et-EE" sz="3000" dirty="0"/>
              <a:t>TRIIGI FILHARMOONIA</a:t>
            </a:r>
            <a:br>
              <a:rPr lang="et-EE" sz="3000" dirty="0"/>
            </a:br>
            <a:r>
              <a:rPr lang="et-EE" sz="3000" dirty="0"/>
              <a:t>27.05.2017</a:t>
            </a:r>
            <a:br>
              <a:rPr lang="et-EE" dirty="0"/>
            </a:b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83633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03F0454-D6B4-4B6A-99D2-DFFDA87FB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spc="0" dirty="0">
                <a:solidFill>
                  <a:schemeClr val="accent1">
                    <a:lumMod val="75000"/>
                  </a:schemeClr>
                </a:solidFill>
              </a:rPr>
              <a:t>MÕNED ANDMED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CE8EDBD-8A35-4D6D-A73A-6C95A6FF1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3600" dirty="0"/>
              <a:t>21.10.2017</a:t>
            </a:r>
          </a:p>
          <a:p>
            <a:r>
              <a:rPr lang="et-EE" sz="2800" dirty="0"/>
              <a:t>SAAREMAA VALD</a:t>
            </a:r>
          </a:p>
          <a:p>
            <a:r>
              <a:rPr lang="et-EE" sz="2800" dirty="0"/>
              <a:t>Pindalalt Eesti suurim omavalitsus - 2705 km</a:t>
            </a:r>
            <a:r>
              <a:rPr lang="et-EE" sz="2800" baseline="30000" dirty="0"/>
              <a:t>2</a:t>
            </a:r>
          </a:p>
          <a:p>
            <a:r>
              <a:rPr lang="et-EE" sz="2800" dirty="0"/>
              <a:t>Rahvaarvult Eesti suurim vald – 32 007 elanikku</a:t>
            </a:r>
          </a:p>
          <a:p>
            <a:r>
              <a:rPr lang="et-EE" sz="2800" dirty="0"/>
              <a:t>1 linn, 9 alevikku, 426 küla (35 küla suhtes toimus muudatus)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86457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99BF8B9-C3CB-4384-BFDF-12E47D554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spc="0" dirty="0">
                <a:solidFill>
                  <a:schemeClr val="accent1">
                    <a:lumMod val="75000"/>
                  </a:schemeClr>
                </a:solidFill>
              </a:rPr>
              <a:t>10 OSAVALDA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2B61F0B-A3F5-483E-87A4-BECBD3C48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Clr>
                <a:srgbClr val="E48312"/>
              </a:buClr>
            </a:pPr>
            <a:r>
              <a:rPr lang="et-EE" sz="3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7 valimiste põhiselt </a:t>
            </a:r>
          </a:p>
          <a:p>
            <a:pPr lvl="2">
              <a:buClr>
                <a:srgbClr val="E48312"/>
              </a:buClr>
            </a:pPr>
            <a:r>
              <a:rPr lang="et-EE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Kihelkonna 7 + 2 = 9</a:t>
            </a:r>
          </a:p>
          <a:p>
            <a:pPr lvl="2">
              <a:buClr>
                <a:srgbClr val="E48312"/>
              </a:buClr>
            </a:pPr>
            <a:r>
              <a:rPr lang="et-EE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Mustjala 6 + 1 = 7</a:t>
            </a:r>
          </a:p>
          <a:p>
            <a:pPr lvl="2">
              <a:buClr>
                <a:srgbClr val="E48312"/>
              </a:buClr>
            </a:pPr>
            <a:r>
              <a:rPr lang="et-EE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Orissaare 7 + 2 = 9</a:t>
            </a:r>
          </a:p>
          <a:p>
            <a:pPr lvl="2">
              <a:buClr>
                <a:srgbClr val="E48312"/>
              </a:buClr>
            </a:pPr>
            <a:r>
              <a:rPr lang="et-EE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Pihtla 11 + 1 = 12</a:t>
            </a:r>
          </a:p>
          <a:p>
            <a:pPr lvl="2">
              <a:buClr>
                <a:srgbClr val="E48312"/>
              </a:buClr>
            </a:pPr>
            <a:r>
              <a:rPr lang="et-EE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Salme 7 + 2 = 9</a:t>
            </a:r>
          </a:p>
          <a:p>
            <a:pPr lvl="2">
              <a:buClr>
                <a:srgbClr val="E48312"/>
              </a:buClr>
            </a:pPr>
            <a:r>
              <a:rPr lang="et-EE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Torgu 7 + 1 = 8</a:t>
            </a:r>
          </a:p>
          <a:p>
            <a:pPr lvl="2">
              <a:buClr>
                <a:srgbClr val="E48312"/>
              </a:buClr>
            </a:pPr>
            <a:r>
              <a:rPr lang="et-EE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Valjala 9 + 2 = 11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32407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54EC39A-4F04-45C8-940C-82F96AC4C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spc="0" dirty="0">
                <a:solidFill>
                  <a:schemeClr val="accent1">
                    <a:lumMod val="75000"/>
                  </a:schemeClr>
                </a:solidFill>
              </a:rPr>
              <a:t>10 OSAVALDA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C76E427-4D88-4028-AC7E-021A80074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t-EE" sz="3600" dirty="0"/>
              <a:t>2 asustusüksuste põhiselt </a:t>
            </a:r>
          </a:p>
          <a:p>
            <a:pPr lvl="2"/>
            <a:r>
              <a:rPr lang="et-EE" sz="3200" dirty="0"/>
              <a:t>Leisi 10 + 1 = 11</a:t>
            </a:r>
          </a:p>
          <a:p>
            <a:pPr lvl="2"/>
            <a:r>
              <a:rPr lang="et-EE" sz="3200" dirty="0"/>
              <a:t>Pöide 7 + 3 = 10</a:t>
            </a:r>
          </a:p>
          <a:p>
            <a:pPr lvl="1"/>
            <a:r>
              <a:rPr lang="et-EE" sz="3600" dirty="0"/>
              <a:t>1 huvigruppide põhiselt</a:t>
            </a:r>
          </a:p>
          <a:p>
            <a:pPr lvl="2"/>
            <a:r>
              <a:rPr lang="et-EE" sz="3200" dirty="0"/>
              <a:t>Laimjala 7 + 1 = 8</a:t>
            </a:r>
          </a:p>
          <a:p>
            <a:pPr lvl="2"/>
            <a:endParaRPr lang="et-EE" sz="3200" dirty="0"/>
          </a:p>
          <a:p>
            <a:pPr lvl="2"/>
            <a:endParaRPr lang="et-EE" sz="2600" dirty="0"/>
          </a:p>
        </p:txBody>
      </p:sp>
    </p:spTree>
    <p:extLst>
      <p:ext uri="{BB962C8B-B14F-4D97-AF65-F5344CB8AC3E}">
        <p14:creationId xmlns:p14="http://schemas.microsoft.com/office/powerpoint/2010/main" val="1403225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E67D857-5417-40C3-AFD1-1C9B1F381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spc="0" dirty="0">
                <a:solidFill>
                  <a:schemeClr val="accent1">
                    <a:lumMod val="75000"/>
                  </a:schemeClr>
                </a:solidFill>
              </a:rPr>
              <a:t>1 KOGUKOND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C12493E-35D9-4308-BA18-F9F52F7FE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E48312"/>
              </a:buClr>
            </a:pPr>
            <a:r>
              <a:rPr lang="et-EE" sz="3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Lääne- </a:t>
            </a:r>
            <a:r>
              <a:rPr lang="et-EE" sz="3600">
                <a:solidFill>
                  <a:srgbClr val="000000">
                    <a:lumMod val="75000"/>
                    <a:lumOff val="25000"/>
                  </a:srgbClr>
                </a:solidFill>
              </a:rPr>
              <a:t>Saare 13  </a:t>
            </a:r>
            <a:endParaRPr lang="et-EE" sz="3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86807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t-EE" b="1" dirty="0"/>
              <a:t>PÄDEVUS</a:t>
            </a:r>
            <a:br>
              <a:rPr lang="et-EE" dirty="0">
                <a:latin typeface="Times New Roman" pitchFamily="18"/>
              </a:rPr>
            </a:br>
            <a:endParaRPr lang="et-EE" dirty="0">
              <a:latin typeface="Times New Roman" pitchFamily="18"/>
            </a:endParaRPr>
          </a:p>
        </p:txBody>
      </p:sp>
      <p:sp>
        <p:nvSpPr>
          <p:cNvPr id="3" name="Sisu kohatäide 2"/>
          <p:cNvSpPr txBox="1">
            <a:spLocks noGrp="1"/>
          </p:cNvSpPr>
          <p:nvPr>
            <p:ph idx="1"/>
          </p:nvPr>
        </p:nvSpPr>
        <p:spPr>
          <a:xfrm>
            <a:off x="1154880" y="1451728"/>
            <a:ext cx="8825760" cy="4568192"/>
          </a:xfrm>
        </p:spPr>
        <p:txBody>
          <a:bodyPr lIns="91440" tIns="45720" rIns="91440" bIns="45720">
            <a:normAutofit/>
          </a:bodyPr>
          <a:lstStyle/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endParaRPr lang="et-EE" sz="2800" dirty="0">
              <a:latin typeface="Times New Roman" pitchFamily="18"/>
              <a:cs typeface="Times New Roman" pitchFamily="18"/>
            </a:endParaRP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  <a:cs typeface="Times New Roman" pitchFamily="18"/>
              </a:rPr>
              <a:t>piirkonna kodanikuühenduste projektitoetused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  <a:cs typeface="Times New Roman" pitchFamily="18"/>
              </a:rPr>
              <a:t>piirkonnas tegutsevate valla asutuste hoolekogud ja nõukogud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  <a:cs typeface="Times New Roman" pitchFamily="18"/>
              </a:rPr>
              <a:t>teenuskeskuse juhataja</a:t>
            </a:r>
          </a:p>
          <a:p>
            <a:pPr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</a:rPr>
              <a:t>valla üldplaneering</a:t>
            </a:r>
          </a:p>
          <a:p>
            <a:pPr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</a:rPr>
              <a:t>valla eelarvestrateegia, arengukava ning valdkondlikud ja piirkondlikud arengu- ja tegevuskavad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</a:rPr>
              <a:t>teede investeeringute kava</a:t>
            </a:r>
            <a:endParaRPr lang="et-EE" sz="2800" dirty="0">
              <a:latin typeface="+mn-lt"/>
              <a:cs typeface="Times New Roman" pitchFamily="18"/>
            </a:endParaRPr>
          </a:p>
          <a:p>
            <a:pPr marL="114480" lvl="0" indent="0" hangingPunct="1">
              <a:spcBef>
                <a:spcPts val="1001"/>
              </a:spcBef>
              <a:spcAft>
                <a:spcPts val="0"/>
              </a:spcAft>
              <a:buNone/>
            </a:pPr>
            <a:endParaRPr lang="et-EE" sz="2400" dirty="0">
              <a:latin typeface="Times New Roman" pitchFamily="18"/>
            </a:endParaRPr>
          </a:p>
          <a:p>
            <a:pPr lvl="0" hangingPunct="1">
              <a:spcBef>
                <a:spcPts val="1001"/>
              </a:spcBef>
              <a:spcAft>
                <a:spcPts val="0"/>
              </a:spcAft>
            </a:pPr>
            <a:endParaRPr lang="et-EE" sz="1700" dirty="0">
              <a:latin typeface="Times New Roman" pitchFamily="18"/>
            </a:endParaRPr>
          </a:p>
          <a:p>
            <a:pPr lvl="0" hangingPunct="1">
              <a:spcBef>
                <a:spcPts val="1001"/>
              </a:spcBef>
              <a:spcAft>
                <a:spcPts val="0"/>
              </a:spcAft>
            </a:pPr>
            <a:endParaRPr lang="et-EE" sz="1700" dirty="0">
              <a:latin typeface="Century Gothic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36042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/>
          </p:nvPr>
        </p:nvSpPr>
        <p:spPr>
          <a:xfrm>
            <a:off x="1131409" y="277176"/>
            <a:ext cx="10058400" cy="1450757"/>
          </a:xfrm>
        </p:spPr>
        <p:txBody>
          <a:bodyPr/>
          <a:lstStyle/>
          <a:p>
            <a:pPr lvl="0" algn="ctr"/>
            <a:r>
              <a:rPr lang="et-EE" b="1" dirty="0"/>
              <a:t>ÕIGUS</a:t>
            </a:r>
          </a:p>
        </p:txBody>
      </p:sp>
      <p:sp>
        <p:nvSpPr>
          <p:cNvPr id="3" name="Sisu kohatäide 2"/>
          <p:cNvSpPr txBox="1">
            <a:spLocks noGrp="1"/>
          </p:cNvSpPr>
          <p:nvPr>
            <p:ph idx="1"/>
          </p:nvPr>
        </p:nvSpPr>
        <p:spPr>
          <a:xfrm>
            <a:off x="1154880" y="1385740"/>
            <a:ext cx="8825760" cy="4634180"/>
          </a:xfrm>
        </p:spPr>
        <p:txBody>
          <a:bodyPr lIns="91440" tIns="45720" rIns="91440" bIns="45720">
            <a:normAutofit lnSpcReduction="10000"/>
          </a:bodyPr>
          <a:lstStyle/>
          <a:p>
            <a:pPr marL="0" lvl="0" indent="0" hangingPunct="1">
              <a:spcBef>
                <a:spcPts val="1001"/>
              </a:spcBef>
              <a:spcAft>
                <a:spcPts val="0"/>
              </a:spcAft>
              <a:buNone/>
            </a:pPr>
            <a:endParaRPr lang="et-EE" sz="1800" dirty="0">
              <a:latin typeface="Times New Roman" pitchFamily="18"/>
            </a:endParaRP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dirty="0">
                <a:latin typeface="+mn-lt"/>
                <a:cs typeface="Times New Roman" pitchFamily="18"/>
              </a:rPr>
              <a:t>avaldada arvamust ning teha ettepanekuid volikogule ja valitsusele</a:t>
            </a:r>
          </a:p>
          <a:p>
            <a:pPr lvl="1">
              <a:spcBef>
                <a:spcPts val="1001"/>
              </a:spcBef>
              <a:buFont typeface="Times New Roman" pitchFamily="18"/>
              <a:buChar char="-"/>
            </a:pPr>
            <a:r>
              <a:rPr lang="et-EE" sz="3200" dirty="0"/>
              <a:t>kohaliku elu küsimustes</a:t>
            </a:r>
          </a:p>
          <a:p>
            <a:pPr lvl="1">
              <a:spcBef>
                <a:spcPts val="1001"/>
              </a:spcBef>
              <a:buFont typeface="Times New Roman" pitchFamily="18"/>
              <a:buChar char="-"/>
            </a:pPr>
            <a:r>
              <a:rPr lang="et-EE" sz="3200" dirty="0"/>
              <a:t>piirkonna ametiasutuste tegevuse suhtes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dirty="0">
                <a:latin typeface="+mn-lt"/>
                <a:cs typeface="Times New Roman" pitchFamily="18"/>
              </a:rPr>
              <a:t>teha volikogule ja valitsusele ettepanekuid õigusaktide suhtes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dirty="0">
                <a:latin typeface="+mn-lt"/>
                <a:cs typeface="Times New Roman" pitchFamily="18"/>
              </a:rPr>
              <a:t>osaleda sõnaõigusega volikogu ja valitsuse töös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dirty="0">
                <a:latin typeface="+mn-lt"/>
                <a:cs typeface="Times New Roman" pitchFamily="18"/>
              </a:rPr>
              <a:t>esitada kirjalikke järelpärimisi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</a:pPr>
            <a:endParaRPr lang="et-EE" sz="1800" dirty="0">
              <a:latin typeface="Century Gothic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03890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t-EE" b="1" dirty="0"/>
              <a:t>TEAVE</a:t>
            </a:r>
          </a:p>
        </p:txBody>
      </p:sp>
      <p:sp>
        <p:nvSpPr>
          <p:cNvPr id="3" name="Sisu kohatäide 2"/>
          <p:cNvSpPr txBox="1">
            <a:spLocks noGrp="1"/>
          </p:cNvSpPr>
          <p:nvPr>
            <p:ph idx="1"/>
          </p:nvPr>
        </p:nvSpPr>
        <p:spPr>
          <a:xfrm>
            <a:off x="1154880" y="1970202"/>
            <a:ext cx="8825760" cy="4049718"/>
          </a:xfrm>
        </p:spPr>
        <p:txBody>
          <a:bodyPr lIns="91440" tIns="45720" rIns="91440" bIns="45720"/>
          <a:lstStyle/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  <a:cs typeface="Times New Roman" pitchFamily="18"/>
              </a:rPr>
              <a:t>piirkonna elukorraldust puudutavad õigusaktid ja nende eelnõud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  <a:cs typeface="Times New Roman" pitchFamily="18"/>
              </a:rPr>
              <a:t>piirkonnas asuvate asutuste eelarve eelnõud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  <a:cs typeface="Times New Roman" pitchFamily="18"/>
              </a:rPr>
              <a:t>piirkonda puudutavad detailplaneeringud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  <a:cs typeface="Times New Roman" pitchFamily="18"/>
              </a:rPr>
              <a:t>piirkonna avaliku ruumi arendamisega seotud ehitusprojektid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  <a:cs typeface="Times New Roman" pitchFamily="18"/>
              </a:rPr>
              <a:t>ühistranspordi sõiduplaanid ja nende muudatused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  <a:buFont typeface="Symbol" pitchFamily="18"/>
              <a:buChar char=""/>
            </a:pPr>
            <a:r>
              <a:rPr lang="et-EE" sz="2800" dirty="0">
                <a:latin typeface="+mn-lt"/>
                <a:cs typeface="Times New Roman" pitchFamily="18"/>
              </a:rPr>
              <a:t>muu piirkonnale oluline info</a:t>
            </a:r>
          </a:p>
          <a:p>
            <a:pPr lvl="0" hangingPunct="1">
              <a:spcBef>
                <a:spcPts val="1001"/>
              </a:spcBef>
              <a:spcAft>
                <a:spcPts val="0"/>
              </a:spcAft>
            </a:pPr>
            <a:endParaRPr lang="et-EE" sz="1800" dirty="0">
              <a:latin typeface="Century Gothic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31826774"/>
      </p:ext>
    </p:extLst>
  </p:cSld>
  <p:clrMapOvr>
    <a:masterClrMapping/>
  </p:clrMapOvr>
</p:sld>
</file>

<file path=ppt/theme/theme1.xml><?xml version="1.0" encoding="utf-8"?>
<a:theme xmlns:a="http://schemas.openxmlformats.org/drawingml/2006/main" name="Tagasivaade">
  <a:themeElements>
    <a:clrScheme name="Tagasivaad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Tagasivaad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gasivaad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516</Words>
  <Application>Microsoft Office PowerPoint</Application>
  <PresentationFormat>Laiekraan</PresentationFormat>
  <Paragraphs>140</Paragraphs>
  <Slides>14</Slides>
  <Notes>3</Notes>
  <HiddenSlides>0</HiddenSlides>
  <MMClips>0</MMClips>
  <ScaleCrop>false</ScaleCrop>
  <HeadingPairs>
    <vt:vector size="6" baseType="variant">
      <vt:variant>
        <vt:lpstr>Kasutatud fondid</vt:lpstr>
      </vt:variant>
      <vt:variant>
        <vt:i4>8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Liberation Sans</vt:lpstr>
      <vt:lpstr>Symbol</vt:lpstr>
      <vt:lpstr>Times New Roman</vt:lpstr>
      <vt:lpstr>Wingdings 3</vt:lpstr>
      <vt:lpstr>Tagasivaade</vt:lpstr>
      <vt:lpstr>Saaremaa vald: vaade külale ALO HEINSALU SAAREMAA OMAVALITSUSTE ÜHINEMISE TEGEVJUHT </vt:lpstr>
      <vt:lpstr>Ühinemine külade vaatest ALO HEINSALU SAAREMAA OMAVALITSUSTE ÜHINEMISE TEGEVJUHT </vt:lpstr>
      <vt:lpstr>MÕNED ANDMED</vt:lpstr>
      <vt:lpstr>10 OSAVALDA</vt:lpstr>
      <vt:lpstr>10 OSAVALDA</vt:lpstr>
      <vt:lpstr>1 KOGUKOND</vt:lpstr>
      <vt:lpstr>PÄDEVUS </vt:lpstr>
      <vt:lpstr>ÕIGUS</vt:lpstr>
      <vt:lpstr>TEAVE</vt:lpstr>
      <vt:lpstr>PowerPointi esitlus</vt:lpstr>
      <vt:lpstr>SAAREMAA VALLAVALITSUSE STRUKTUUR</vt:lpstr>
      <vt:lpstr>ARENDUS- JA KOMMUNIKATSIOONIOSAKOND</vt:lpstr>
      <vt:lpstr>SAAREMAA VALLAVALITSUSE STRUKTUUR</vt:lpstr>
      <vt:lpstr>KOLM VÕTMEKÜSIMUST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Ühinemine külade vaatest ALO HEINSALU SAAREMAA OMAVALITSUSTE ÜHINEMISE TEGEVJUHT</dc:title>
  <dc:creator>Alo Heinsalu</dc:creator>
  <cp:lastModifiedBy>Alo Heinsalu</cp:lastModifiedBy>
  <cp:revision>15</cp:revision>
  <cp:lastPrinted>2017-11-24T06:13:08Z</cp:lastPrinted>
  <dcterms:created xsi:type="dcterms:W3CDTF">2017-11-23T13:49:31Z</dcterms:created>
  <dcterms:modified xsi:type="dcterms:W3CDTF">2017-11-24T08:21:16Z</dcterms:modified>
</cp:coreProperties>
</file>