
<file path=[Content_Types].xml><?xml version="1.0" encoding="utf-8"?>
<Types xmlns="http://schemas.openxmlformats.org/package/2006/content-types">
  <Default Extension="fntdata" ContentType="application/x-fontdata"/>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81" r:id="rId4"/>
  </p:sldMasterIdLst>
  <p:notesMasterIdLst>
    <p:notesMasterId r:id="rId52"/>
  </p:notesMasterIdLst>
  <p:handoutMasterIdLst>
    <p:handoutMasterId r:id="rId53"/>
  </p:handoutMasterIdLst>
  <p:sldIdLst>
    <p:sldId id="26419" r:id="rId5"/>
    <p:sldId id="26498" r:id="rId6"/>
    <p:sldId id="26505" r:id="rId7"/>
    <p:sldId id="26504" r:id="rId8"/>
    <p:sldId id="26501" r:id="rId9"/>
    <p:sldId id="26502" r:id="rId10"/>
    <p:sldId id="26499" r:id="rId11"/>
    <p:sldId id="26503" r:id="rId12"/>
    <p:sldId id="369" r:id="rId13"/>
    <p:sldId id="370" r:id="rId14"/>
    <p:sldId id="26417" r:id="rId15"/>
    <p:sldId id="26401" r:id="rId16"/>
    <p:sldId id="26445" r:id="rId17"/>
    <p:sldId id="26451" r:id="rId18"/>
    <p:sldId id="26421" r:id="rId19"/>
    <p:sldId id="26452" r:id="rId20"/>
    <p:sldId id="26422" r:id="rId21"/>
    <p:sldId id="26402" r:id="rId22"/>
    <p:sldId id="26468" r:id="rId23"/>
    <p:sldId id="26469" r:id="rId24"/>
    <p:sldId id="26470" r:id="rId25"/>
    <p:sldId id="26471" r:id="rId26"/>
    <p:sldId id="26472" r:id="rId27"/>
    <p:sldId id="26473" r:id="rId28"/>
    <p:sldId id="26474" r:id="rId29"/>
    <p:sldId id="371" r:id="rId30"/>
    <p:sldId id="26476" r:id="rId31"/>
    <p:sldId id="26477" r:id="rId32"/>
    <p:sldId id="26478" r:id="rId33"/>
    <p:sldId id="26479" r:id="rId34"/>
    <p:sldId id="26480" r:id="rId35"/>
    <p:sldId id="26481" r:id="rId36"/>
    <p:sldId id="26483" r:id="rId37"/>
    <p:sldId id="26484" r:id="rId38"/>
    <p:sldId id="26485" r:id="rId39"/>
    <p:sldId id="26486" r:id="rId40"/>
    <p:sldId id="26487" r:id="rId41"/>
    <p:sldId id="26488" r:id="rId42"/>
    <p:sldId id="26489" r:id="rId43"/>
    <p:sldId id="26490" r:id="rId44"/>
    <p:sldId id="26491" r:id="rId45"/>
    <p:sldId id="26492" r:id="rId46"/>
    <p:sldId id="26494" r:id="rId47"/>
    <p:sldId id="26500" r:id="rId48"/>
    <p:sldId id="26495" r:id="rId49"/>
    <p:sldId id="26497" r:id="rId50"/>
    <p:sldId id="26467" r:id="rId51"/>
  </p:sldIdLst>
  <p:sldSz cx="12192000" cy="6858000"/>
  <p:notesSz cx="6858000" cy="9144000"/>
  <p:embeddedFontLst>
    <p:embeddedFont>
      <p:font typeface="Aino" panose="02000603040504020204" pitchFamily="50" charset="-70"/>
      <p:regular r:id="rId54"/>
      <p:bold r:id="rId55"/>
      <p:italic r:id="rId56"/>
      <p:boldItalic r:id="rId57"/>
    </p:embeddedFont>
    <p:embeddedFont>
      <p:font typeface="Aino Headline" panose="020B0303040504020204" pitchFamily="34" charset="-70"/>
      <p:regular r:id="rId58"/>
    </p:embeddedFont>
  </p:embeddedFontLst>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25" userDrawn="1">
          <p15:clr>
            <a:srgbClr val="A4A3A4"/>
          </p15:clr>
        </p15:guide>
        <p15:guide id="2" pos="7355" userDrawn="1">
          <p15:clr>
            <a:srgbClr val="A4A3A4"/>
          </p15:clr>
        </p15:guide>
        <p15:guide id="3" orient="horz" pos="323" userDrawn="1">
          <p15:clr>
            <a:srgbClr val="A4A3A4"/>
          </p15:clr>
        </p15:guide>
        <p15:guide id="4" orient="horz" pos="397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B4"/>
    <a:srgbClr val="1F00F1"/>
    <a:srgbClr val="00005A"/>
    <a:srgbClr val="000087"/>
    <a:srgbClr val="3C0078"/>
    <a:srgbClr val="323334"/>
    <a:srgbClr val="FCEDC5"/>
    <a:srgbClr val="FFCA9F"/>
    <a:srgbClr val="D2C3D4"/>
    <a:srgbClr val="0062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F11EBF0-7E77-6743-B385-A39C8894D317}" v="18" dt="2024-02-07T08:24:03.3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9"/>
  </p:normalViewPr>
  <p:slideViewPr>
    <p:cSldViewPr snapToGrid="0">
      <p:cViewPr varScale="1">
        <p:scale>
          <a:sx n="74" d="100"/>
          <a:sy n="74" d="100"/>
        </p:scale>
        <p:origin x="376" y="36"/>
      </p:cViewPr>
      <p:guideLst>
        <p:guide pos="325"/>
        <p:guide pos="7355"/>
        <p:guide orient="horz" pos="323"/>
        <p:guide orient="horz" pos="3974"/>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p:scale>
          <a:sx n="1" d="2"/>
          <a:sy n="1" d="2"/>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font" Target="fonts/font2.fntdata"/><Relationship Id="rId63"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handoutMaster" Target="handoutMasters/handoutMaster1.xml"/><Relationship Id="rId58" Type="http://schemas.openxmlformats.org/officeDocument/2006/relationships/font" Target="fonts/font5.fntdata"/><Relationship Id="rId5" Type="http://schemas.openxmlformats.org/officeDocument/2006/relationships/slide" Target="slides/slide1.xml"/><Relationship Id="rId61"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3.fntdata"/><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1.fntdata"/><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4.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B4058ED-90FD-4C19-99B7-5EEA8BF1EAE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t-EE"/>
          </a:p>
        </p:txBody>
      </p:sp>
      <p:sp>
        <p:nvSpPr>
          <p:cNvPr id="3" name="Date Placeholder 2">
            <a:extLst>
              <a:ext uri="{FF2B5EF4-FFF2-40B4-BE49-F238E27FC236}">
                <a16:creationId xmlns:a16="http://schemas.microsoft.com/office/drawing/2014/main" id="{8DDD20DF-504A-4C48-9E00-C988FE50D10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B00EA96-EC8F-425E-9B73-23753615E5D9}" type="datetimeFigureOut">
              <a:rPr lang="et-EE" smtClean="0"/>
              <a:t>25.09.2024</a:t>
            </a:fld>
            <a:endParaRPr lang="et-EE"/>
          </a:p>
        </p:txBody>
      </p:sp>
      <p:sp>
        <p:nvSpPr>
          <p:cNvPr id="4" name="Footer Placeholder 3">
            <a:extLst>
              <a:ext uri="{FF2B5EF4-FFF2-40B4-BE49-F238E27FC236}">
                <a16:creationId xmlns:a16="http://schemas.microsoft.com/office/drawing/2014/main" id="{AC5F873D-3E9C-4DB6-AC2C-62E5D72E928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t-EE"/>
          </a:p>
        </p:txBody>
      </p:sp>
      <p:sp>
        <p:nvSpPr>
          <p:cNvPr id="5" name="Slide Number Placeholder 4">
            <a:extLst>
              <a:ext uri="{FF2B5EF4-FFF2-40B4-BE49-F238E27FC236}">
                <a16:creationId xmlns:a16="http://schemas.microsoft.com/office/drawing/2014/main" id="{B1A16438-3F20-473F-A311-664794C27DB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265A128-61C1-4F1C-86B6-438007FA88F2}" type="slidenum">
              <a:rPr lang="et-EE" smtClean="0"/>
              <a:t>‹#›</a:t>
            </a:fld>
            <a:endParaRPr lang="et-EE"/>
          </a:p>
        </p:txBody>
      </p:sp>
    </p:spTree>
    <p:extLst>
      <p:ext uri="{BB962C8B-B14F-4D97-AF65-F5344CB8AC3E}">
        <p14:creationId xmlns:p14="http://schemas.microsoft.com/office/powerpoint/2010/main" val="41268225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t-E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894FFE-C3CB-4143-B67A-76E3C4AAC532}" type="datetimeFigureOut">
              <a:rPr lang="et-EE" smtClean="0"/>
              <a:t>25.09.2024</a:t>
            </a:fld>
            <a:endParaRPr lang="et-E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t-E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t-E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76F89B-57B6-4643-BF19-A6C4F29BC795}" type="slidenum">
              <a:rPr lang="et-EE" smtClean="0"/>
              <a:t>‹#›</a:t>
            </a:fld>
            <a:endParaRPr lang="et-EE"/>
          </a:p>
        </p:txBody>
      </p:sp>
    </p:spTree>
    <p:extLst>
      <p:ext uri="{BB962C8B-B14F-4D97-AF65-F5344CB8AC3E}">
        <p14:creationId xmlns:p14="http://schemas.microsoft.com/office/powerpoint/2010/main" val="28904071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E" dirty="0"/>
          </a:p>
        </p:txBody>
      </p:sp>
      <p:sp>
        <p:nvSpPr>
          <p:cNvPr id="4" name="Slide Number Placeholder 3"/>
          <p:cNvSpPr>
            <a:spLocks noGrp="1"/>
          </p:cNvSpPr>
          <p:nvPr>
            <p:ph type="sldNum" sz="quarter" idx="5"/>
          </p:nvPr>
        </p:nvSpPr>
        <p:spPr/>
        <p:txBody>
          <a:bodyPr/>
          <a:lstStyle/>
          <a:p>
            <a:fld id="{D376F89B-57B6-4643-BF19-A6C4F29BC795}" type="slidenum">
              <a:rPr lang="et-EE" smtClean="0"/>
              <a:t>12</a:t>
            </a:fld>
            <a:endParaRPr lang="et-EE"/>
          </a:p>
        </p:txBody>
      </p:sp>
    </p:spTree>
    <p:extLst>
      <p:ext uri="{BB962C8B-B14F-4D97-AF65-F5344CB8AC3E}">
        <p14:creationId xmlns:p14="http://schemas.microsoft.com/office/powerpoint/2010/main" val="33008280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E" dirty="0"/>
          </a:p>
        </p:txBody>
      </p:sp>
      <p:sp>
        <p:nvSpPr>
          <p:cNvPr id="4" name="Slide Number Placeholder 3"/>
          <p:cNvSpPr>
            <a:spLocks noGrp="1"/>
          </p:cNvSpPr>
          <p:nvPr>
            <p:ph type="sldNum" sz="quarter" idx="5"/>
          </p:nvPr>
        </p:nvSpPr>
        <p:spPr/>
        <p:txBody>
          <a:bodyPr/>
          <a:lstStyle/>
          <a:p>
            <a:fld id="{D376F89B-57B6-4643-BF19-A6C4F29BC795}" type="slidenum">
              <a:rPr lang="et-EE" smtClean="0"/>
              <a:t>14</a:t>
            </a:fld>
            <a:endParaRPr lang="et-EE"/>
          </a:p>
        </p:txBody>
      </p:sp>
    </p:spTree>
    <p:extLst>
      <p:ext uri="{BB962C8B-B14F-4D97-AF65-F5344CB8AC3E}">
        <p14:creationId xmlns:p14="http://schemas.microsoft.com/office/powerpoint/2010/main" val="22799790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E"/>
          </a:p>
        </p:txBody>
      </p:sp>
      <p:sp>
        <p:nvSpPr>
          <p:cNvPr id="4" name="Slide Number Placeholder 3"/>
          <p:cNvSpPr>
            <a:spLocks noGrp="1"/>
          </p:cNvSpPr>
          <p:nvPr>
            <p:ph type="sldNum" sz="quarter" idx="5"/>
          </p:nvPr>
        </p:nvSpPr>
        <p:spPr/>
        <p:txBody>
          <a:bodyPr/>
          <a:lstStyle/>
          <a:p>
            <a:fld id="{D376F89B-57B6-4643-BF19-A6C4F29BC795}" type="slidenum">
              <a:rPr lang="et-EE" smtClean="0"/>
              <a:t>15</a:t>
            </a:fld>
            <a:endParaRPr lang="et-EE"/>
          </a:p>
        </p:txBody>
      </p:sp>
    </p:spTree>
    <p:extLst>
      <p:ext uri="{BB962C8B-B14F-4D97-AF65-F5344CB8AC3E}">
        <p14:creationId xmlns:p14="http://schemas.microsoft.com/office/powerpoint/2010/main" val="15146280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E" dirty="0"/>
          </a:p>
        </p:txBody>
      </p:sp>
      <p:sp>
        <p:nvSpPr>
          <p:cNvPr id="4" name="Slide Number Placeholder 3"/>
          <p:cNvSpPr>
            <a:spLocks noGrp="1"/>
          </p:cNvSpPr>
          <p:nvPr>
            <p:ph type="sldNum" sz="quarter" idx="5"/>
          </p:nvPr>
        </p:nvSpPr>
        <p:spPr/>
        <p:txBody>
          <a:bodyPr/>
          <a:lstStyle/>
          <a:p>
            <a:fld id="{D376F89B-57B6-4643-BF19-A6C4F29BC795}" type="slidenum">
              <a:rPr lang="et-EE" smtClean="0"/>
              <a:t>16</a:t>
            </a:fld>
            <a:endParaRPr lang="et-EE"/>
          </a:p>
        </p:txBody>
      </p:sp>
    </p:spTree>
    <p:extLst>
      <p:ext uri="{BB962C8B-B14F-4D97-AF65-F5344CB8AC3E}">
        <p14:creationId xmlns:p14="http://schemas.microsoft.com/office/powerpoint/2010/main" val="20359392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E"/>
          </a:p>
        </p:txBody>
      </p:sp>
      <p:sp>
        <p:nvSpPr>
          <p:cNvPr id="4" name="Slide Number Placeholder 3"/>
          <p:cNvSpPr>
            <a:spLocks noGrp="1"/>
          </p:cNvSpPr>
          <p:nvPr>
            <p:ph type="sldNum" sz="quarter" idx="5"/>
          </p:nvPr>
        </p:nvSpPr>
        <p:spPr/>
        <p:txBody>
          <a:bodyPr/>
          <a:lstStyle/>
          <a:p>
            <a:fld id="{D376F89B-57B6-4643-BF19-A6C4F29BC795}" type="slidenum">
              <a:rPr lang="et-EE" smtClean="0"/>
              <a:t>17</a:t>
            </a:fld>
            <a:endParaRPr lang="et-EE"/>
          </a:p>
        </p:txBody>
      </p:sp>
    </p:spTree>
    <p:extLst>
      <p:ext uri="{BB962C8B-B14F-4D97-AF65-F5344CB8AC3E}">
        <p14:creationId xmlns:p14="http://schemas.microsoft.com/office/powerpoint/2010/main" val="38863821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E"/>
          </a:p>
        </p:txBody>
      </p:sp>
      <p:sp>
        <p:nvSpPr>
          <p:cNvPr id="4" name="Slide Number Placeholder 3"/>
          <p:cNvSpPr>
            <a:spLocks noGrp="1"/>
          </p:cNvSpPr>
          <p:nvPr>
            <p:ph type="sldNum" sz="quarter" idx="5"/>
          </p:nvPr>
        </p:nvSpPr>
        <p:spPr/>
        <p:txBody>
          <a:bodyPr/>
          <a:lstStyle/>
          <a:p>
            <a:fld id="{D376F89B-57B6-4643-BF19-A6C4F29BC795}" type="slidenum">
              <a:rPr lang="et-EE" smtClean="0"/>
              <a:t>18</a:t>
            </a:fld>
            <a:endParaRPr lang="et-EE"/>
          </a:p>
        </p:txBody>
      </p:sp>
    </p:spTree>
    <p:extLst>
      <p:ext uri="{BB962C8B-B14F-4D97-AF65-F5344CB8AC3E}">
        <p14:creationId xmlns:p14="http://schemas.microsoft.com/office/powerpoint/2010/main" val="39380306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ealkiri">
    <p:spTree>
      <p:nvGrpSpPr>
        <p:cNvPr id="1" name=""/>
        <p:cNvGrpSpPr/>
        <p:nvPr/>
      </p:nvGrpSpPr>
      <p:grpSpPr>
        <a:xfrm>
          <a:off x="0" y="0"/>
          <a:ext cx="0" cy="0"/>
          <a:chOff x="0" y="0"/>
          <a:chExt cx="0" cy="0"/>
        </a:xfrm>
      </p:grpSpPr>
      <p:sp>
        <p:nvSpPr>
          <p:cNvPr id="10" name="Title Placeholder 14">
            <a:extLst>
              <a:ext uri="{FF2B5EF4-FFF2-40B4-BE49-F238E27FC236}">
                <a16:creationId xmlns:a16="http://schemas.microsoft.com/office/drawing/2014/main" id="{D5D6FF8F-CEB3-8B4E-8442-CE54E0549412}"/>
              </a:ext>
            </a:extLst>
          </p:cNvPr>
          <p:cNvSpPr>
            <a:spLocks noGrp="1"/>
          </p:cNvSpPr>
          <p:nvPr>
            <p:ph type="title" hasCustomPrompt="1"/>
          </p:nvPr>
        </p:nvSpPr>
        <p:spPr>
          <a:xfrm>
            <a:off x="623888" y="657225"/>
            <a:ext cx="10944225" cy="745040"/>
          </a:xfrm>
          <a:prstGeom prst="rect">
            <a:avLst/>
          </a:prstGeom>
        </p:spPr>
        <p:txBody>
          <a:bodyPr vert="horz" lIns="91440" tIns="45720" rIns="91440" bIns="45720" rtlCol="0" anchor="t">
            <a:noAutofit/>
          </a:bodyPr>
          <a:lstStyle>
            <a:lvl1pPr>
              <a:defRPr sz="5000">
                <a:solidFill>
                  <a:schemeClr val="tx1"/>
                </a:solidFill>
              </a:defRPr>
            </a:lvl1pPr>
          </a:lstStyle>
          <a:p>
            <a:r>
              <a:rPr lang="en-GB" dirty="0" err="1"/>
              <a:t>Pealkiri</a:t>
            </a:r>
            <a:endParaRPr lang="et-EE" dirty="0"/>
          </a:p>
        </p:txBody>
      </p:sp>
      <p:sp>
        <p:nvSpPr>
          <p:cNvPr id="3" name="TextBox 2">
            <a:extLst>
              <a:ext uri="{FF2B5EF4-FFF2-40B4-BE49-F238E27FC236}">
                <a16:creationId xmlns:a16="http://schemas.microsoft.com/office/drawing/2014/main" id="{4FE420BC-3566-E893-9629-E3F09510AE86}"/>
              </a:ext>
            </a:extLst>
          </p:cNvPr>
          <p:cNvSpPr txBox="1"/>
          <p:nvPr userDrawn="1"/>
        </p:nvSpPr>
        <p:spPr>
          <a:xfrm>
            <a:off x="597384" y="6383794"/>
            <a:ext cx="10944224" cy="215444"/>
          </a:xfrm>
          <a:prstGeom prst="rect">
            <a:avLst/>
          </a:prstGeom>
          <a:noFill/>
        </p:spPr>
        <p:txBody>
          <a:bodyPr wrap="square" anchor="ctr">
            <a:spAutoFit/>
          </a:bodyPr>
          <a:lstStyle/>
          <a:p>
            <a:pPr algn="ctr"/>
            <a:r>
              <a:rPr lang="et-EE" sz="800" b="0" i="0" dirty="0" err="1">
                <a:solidFill>
                  <a:schemeClr val="tx1"/>
                </a:solidFill>
                <a:effectLst/>
                <a:latin typeface="Aino" panose="02000603040504020204" pitchFamily="50" charset="-70"/>
              </a:rPr>
              <a:t>EASi</a:t>
            </a:r>
            <a:r>
              <a:rPr lang="et-EE" sz="800" b="0" i="0" dirty="0">
                <a:solidFill>
                  <a:schemeClr val="tx1"/>
                </a:solidFill>
                <a:effectLst/>
                <a:latin typeface="Aino" panose="02000603040504020204" pitchFamily="50" charset="-70"/>
              </a:rPr>
              <a:t> ja KredExi ühendasutus</a:t>
            </a:r>
            <a:endParaRPr lang="et-EE" sz="800" dirty="0">
              <a:solidFill>
                <a:schemeClr val="tx1"/>
              </a:solidFill>
              <a:latin typeface="Aino" panose="02000603040504020204" pitchFamily="50" charset="-70"/>
            </a:endParaRPr>
          </a:p>
        </p:txBody>
      </p:sp>
    </p:spTree>
    <p:extLst>
      <p:ext uri="{BB962C8B-B14F-4D97-AF65-F5344CB8AC3E}">
        <p14:creationId xmlns:p14="http://schemas.microsoft.com/office/powerpoint/2010/main" val="1465505508"/>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kst+SuurRahn">
    <p:bg>
      <p:bgPr>
        <a:solidFill>
          <a:schemeClr val="bg1">
            <a:lumMod val="95000"/>
          </a:schemeClr>
        </a:solidFill>
        <a:effectLst/>
      </p:bgPr>
    </p:bg>
    <p:spTree>
      <p:nvGrpSpPr>
        <p:cNvPr id="1" name=""/>
        <p:cNvGrpSpPr/>
        <p:nvPr/>
      </p:nvGrpSpPr>
      <p:grpSpPr>
        <a:xfrm>
          <a:off x="0" y="0"/>
          <a:ext cx="0" cy="0"/>
          <a:chOff x="0" y="0"/>
          <a:chExt cx="0" cy="0"/>
        </a:xfrm>
      </p:grpSpPr>
      <p:sp>
        <p:nvSpPr>
          <p:cNvPr id="10" name="Title Placeholder 14">
            <a:extLst>
              <a:ext uri="{FF2B5EF4-FFF2-40B4-BE49-F238E27FC236}">
                <a16:creationId xmlns:a16="http://schemas.microsoft.com/office/drawing/2014/main" id="{D5D6FF8F-CEB3-8B4E-8442-CE54E0549412}"/>
              </a:ext>
            </a:extLst>
          </p:cNvPr>
          <p:cNvSpPr>
            <a:spLocks noGrp="1"/>
          </p:cNvSpPr>
          <p:nvPr>
            <p:ph type="title" hasCustomPrompt="1"/>
          </p:nvPr>
        </p:nvSpPr>
        <p:spPr>
          <a:xfrm>
            <a:off x="623888" y="657225"/>
            <a:ext cx="10944225" cy="745040"/>
          </a:xfrm>
          <a:prstGeom prst="rect">
            <a:avLst/>
          </a:prstGeom>
        </p:spPr>
        <p:txBody>
          <a:bodyPr vert="horz" lIns="91440" tIns="45720" rIns="91440" bIns="45720" rtlCol="0" anchor="t">
            <a:noAutofit/>
          </a:bodyPr>
          <a:lstStyle>
            <a:lvl1pPr>
              <a:defRPr sz="5000">
                <a:solidFill>
                  <a:schemeClr val="tx1"/>
                </a:solidFill>
              </a:defRPr>
            </a:lvl1pPr>
          </a:lstStyle>
          <a:p>
            <a:r>
              <a:rPr lang="en-GB" dirty="0" err="1"/>
              <a:t>Pealkiri</a:t>
            </a:r>
            <a:endParaRPr lang="et-EE" dirty="0"/>
          </a:p>
        </p:txBody>
      </p:sp>
      <p:sp>
        <p:nvSpPr>
          <p:cNvPr id="2" name="Picture Placeholder 19">
            <a:extLst>
              <a:ext uri="{FF2B5EF4-FFF2-40B4-BE49-F238E27FC236}">
                <a16:creationId xmlns:a16="http://schemas.microsoft.com/office/drawing/2014/main" id="{D02B238D-1B6F-A0F0-FB0B-392EDE5EFC61}"/>
              </a:ext>
            </a:extLst>
          </p:cNvPr>
          <p:cNvSpPr>
            <a:spLocks noGrp="1"/>
          </p:cNvSpPr>
          <p:nvPr>
            <p:ph type="pic" sz="quarter" idx="14" hasCustomPrompt="1"/>
          </p:nvPr>
        </p:nvSpPr>
        <p:spPr>
          <a:xfrm>
            <a:off x="5876324" y="2"/>
            <a:ext cx="6315676" cy="6857999"/>
          </a:xfrm>
          <a:custGeom>
            <a:avLst/>
            <a:gdLst>
              <a:gd name="connsiteX0" fmla="*/ 3428610 w 6315676"/>
              <a:gd name="connsiteY0" fmla="*/ 0 h 6857999"/>
              <a:gd name="connsiteX1" fmla="*/ 6315676 w 6315676"/>
              <a:gd name="connsiteY1" fmla="*/ 0 h 6857999"/>
              <a:gd name="connsiteX2" fmla="*/ 6315676 w 6315676"/>
              <a:gd name="connsiteY2" fmla="*/ 6857999 h 6857999"/>
              <a:gd name="connsiteX3" fmla="*/ 3428590 w 6315676"/>
              <a:gd name="connsiteY3" fmla="*/ 6857999 h 6857999"/>
              <a:gd name="connsiteX4" fmla="*/ 3202718 w 6315676"/>
              <a:gd name="connsiteY4" fmla="*/ 6846813 h 6857999"/>
              <a:gd name="connsiteX5" fmla="*/ 1812516 w 6315676"/>
              <a:gd name="connsiteY5" fmla="*/ 6188665 h 6857999"/>
              <a:gd name="connsiteX6" fmla="*/ 669443 w 6315676"/>
              <a:gd name="connsiteY6" fmla="*/ 5045594 h 6857999"/>
              <a:gd name="connsiteX7" fmla="*/ 669443 w 6315676"/>
              <a:gd name="connsiteY7" fmla="*/ 1812693 h 6857999"/>
              <a:gd name="connsiteX8" fmla="*/ 1812516 w 6315676"/>
              <a:gd name="connsiteY8" fmla="*/ 669624 h 6857999"/>
              <a:gd name="connsiteX9" fmla="*/ 3428610 w 6315676"/>
              <a:gd name="connsiteY9"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15676" h="6857999">
                <a:moveTo>
                  <a:pt x="3428610" y="0"/>
                </a:moveTo>
                <a:lnTo>
                  <a:pt x="6315676" y="0"/>
                </a:lnTo>
                <a:lnTo>
                  <a:pt x="6315676" y="6857999"/>
                </a:lnTo>
                <a:lnTo>
                  <a:pt x="3428590" y="6857999"/>
                </a:lnTo>
                <a:lnTo>
                  <a:pt x="3202718" y="6846813"/>
                </a:lnTo>
                <a:cubicBezTo>
                  <a:pt x="2679515" y="6794849"/>
                  <a:pt x="2187539" y="6563563"/>
                  <a:pt x="1812516" y="6188665"/>
                </a:cubicBezTo>
                <a:lnTo>
                  <a:pt x="669443" y="5045594"/>
                </a:lnTo>
                <a:cubicBezTo>
                  <a:pt x="-223147" y="4152860"/>
                  <a:pt x="-223147" y="2705572"/>
                  <a:pt x="669443" y="1812693"/>
                </a:cubicBezTo>
                <a:lnTo>
                  <a:pt x="1812516" y="669624"/>
                </a:lnTo>
                <a:cubicBezTo>
                  <a:pt x="2240971" y="241023"/>
                  <a:pt x="2822466" y="0"/>
                  <a:pt x="3428610" y="0"/>
                </a:cubicBezTo>
                <a:close/>
              </a:path>
            </a:pathLst>
          </a:custGeom>
          <a:solidFill>
            <a:schemeClr val="accent6"/>
          </a:solidFill>
        </p:spPr>
        <p:txBody>
          <a:bodyPr wrap="square" anchor="ctr" anchorCtr="0">
            <a:noAutofit/>
          </a:bodyPr>
          <a:lstStyle>
            <a:lvl1pPr marL="0" indent="0" algn="ctr">
              <a:buFontTx/>
              <a:buNone/>
              <a:defRPr sz="1600">
                <a:latin typeface="Aino" panose="02000603040504020204" pitchFamily="2" charset="77"/>
              </a:defRPr>
            </a:lvl1pPr>
          </a:lstStyle>
          <a:p>
            <a:r>
              <a:rPr lang="en-US"/>
              <a:t>Click to add image</a:t>
            </a:r>
          </a:p>
        </p:txBody>
      </p:sp>
      <p:sp>
        <p:nvSpPr>
          <p:cNvPr id="3" name="Text Placeholder 14">
            <a:extLst>
              <a:ext uri="{FF2B5EF4-FFF2-40B4-BE49-F238E27FC236}">
                <a16:creationId xmlns:a16="http://schemas.microsoft.com/office/drawing/2014/main" id="{B3190018-1A29-96BA-103F-2F0794EE7A36}"/>
              </a:ext>
            </a:extLst>
          </p:cNvPr>
          <p:cNvSpPr>
            <a:spLocks noGrp="1"/>
          </p:cNvSpPr>
          <p:nvPr>
            <p:ph type="body" sz="quarter" idx="11"/>
          </p:nvPr>
        </p:nvSpPr>
        <p:spPr>
          <a:xfrm>
            <a:off x="623888" y="2539999"/>
            <a:ext cx="5535060" cy="4318001"/>
          </a:xfrm>
          <a:prstGeom prst="rect">
            <a:avLst/>
          </a:prstGeom>
        </p:spPr>
        <p:txBody>
          <a:bodyPr bIns="720000" anchor="b" anchorCtr="0"/>
          <a:lstStyle>
            <a:lvl1pPr marL="0" indent="0">
              <a:lnSpc>
                <a:spcPct val="100000"/>
              </a:lnSpc>
              <a:spcBef>
                <a:spcPts val="0"/>
              </a:spcBef>
              <a:spcAft>
                <a:spcPts val="800"/>
              </a:spcAft>
              <a:buNone/>
              <a:defRPr sz="1800">
                <a:solidFill>
                  <a:schemeClr val="tx1"/>
                </a:solidFill>
                <a:latin typeface="Aino" panose="02000603040504020204" pitchFamily="2" charset="77"/>
              </a:defRPr>
            </a:lvl1pPr>
            <a:lvl2pPr>
              <a:defRPr sz="1800">
                <a:latin typeface="Aino "/>
              </a:defRPr>
            </a:lvl2pPr>
            <a:lvl3pPr>
              <a:defRPr sz="1800">
                <a:latin typeface="Aino "/>
              </a:defRPr>
            </a:lvl3pPr>
            <a:lvl4pPr>
              <a:defRPr sz="1800">
                <a:latin typeface="Aino "/>
              </a:defRPr>
            </a:lvl4pPr>
            <a:lvl5pPr>
              <a:defRPr sz="1800">
                <a:latin typeface="Aino "/>
              </a:defRPr>
            </a:lvl5pPr>
          </a:lstStyle>
          <a:p>
            <a:pPr lvl="0"/>
            <a:r>
              <a:rPr lang="en-US"/>
              <a:t>Click to edit Master text styles</a:t>
            </a:r>
          </a:p>
        </p:txBody>
      </p:sp>
      <p:sp>
        <p:nvSpPr>
          <p:cNvPr id="4" name="TextBox 3">
            <a:extLst>
              <a:ext uri="{FF2B5EF4-FFF2-40B4-BE49-F238E27FC236}">
                <a16:creationId xmlns:a16="http://schemas.microsoft.com/office/drawing/2014/main" id="{7F17C8A8-3F69-79B0-FDCA-A365165C541B}"/>
              </a:ext>
            </a:extLst>
          </p:cNvPr>
          <p:cNvSpPr txBox="1"/>
          <p:nvPr userDrawn="1"/>
        </p:nvSpPr>
        <p:spPr>
          <a:xfrm>
            <a:off x="597384" y="6383794"/>
            <a:ext cx="10944224" cy="215444"/>
          </a:xfrm>
          <a:prstGeom prst="rect">
            <a:avLst/>
          </a:prstGeom>
          <a:noFill/>
        </p:spPr>
        <p:txBody>
          <a:bodyPr wrap="square" anchor="ctr">
            <a:spAutoFit/>
          </a:bodyPr>
          <a:lstStyle/>
          <a:p>
            <a:pPr algn="ctr"/>
            <a:r>
              <a:rPr lang="et-EE" sz="800" b="0" i="0" dirty="0" err="1">
                <a:solidFill>
                  <a:schemeClr val="tx1"/>
                </a:solidFill>
                <a:effectLst/>
                <a:latin typeface="Aino" panose="02000603040504020204" pitchFamily="50" charset="-70"/>
              </a:rPr>
              <a:t>EASi</a:t>
            </a:r>
            <a:r>
              <a:rPr lang="et-EE" sz="800" b="0" i="0" dirty="0">
                <a:solidFill>
                  <a:schemeClr val="tx1"/>
                </a:solidFill>
                <a:effectLst/>
                <a:latin typeface="Aino" panose="02000603040504020204" pitchFamily="50" charset="-70"/>
              </a:rPr>
              <a:t> ja KredExi ühendasutus</a:t>
            </a:r>
            <a:endParaRPr lang="et-EE" sz="800" dirty="0">
              <a:solidFill>
                <a:schemeClr val="tx1"/>
              </a:solidFill>
              <a:latin typeface="Aino" panose="02000603040504020204" pitchFamily="50" charset="-70"/>
            </a:endParaRPr>
          </a:p>
        </p:txBody>
      </p:sp>
    </p:spTree>
    <p:extLst>
      <p:ext uri="{BB962C8B-B14F-4D97-AF65-F5344CB8AC3E}">
        <p14:creationId xmlns:p14="http://schemas.microsoft.com/office/powerpoint/2010/main" val="285388980"/>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arkmode-Pealkiri">
    <p:bg>
      <p:bgPr>
        <a:solidFill>
          <a:schemeClr val="tx2"/>
        </a:solidFill>
        <a:effectLst/>
      </p:bgPr>
    </p:bg>
    <p:spTree>
      <p:nvGrpSpPr>
        <p:cNvPr id="1" name=""/>
        <p:cNvGrpSpPr/>
        <p:nvPr/>
      </p:nvGrpSpPr>
      <p:grpSpPr>
        <a:xfrm>
          <a:off x="0" y="0"/>
          <a:ext cx="0" cy="0"/>
          <a:chOff x="0" y="0"/>
          <a:chExt cx="0" cy="0"/>
        </a:xfrm>
      </p:grpSpPr>
      <p:sp>
        <p:nvSpPr>
          <p:cNvPr id="3" name="Title Placeholder 14">
            <a:extLst>
              <a:ext uri="{FF2B5EF4-FFF2-40B4-BE49-F238E27FC236}">
                <a16:creationId xmlns:a16="http://schemas.microsoft.com/office/drawing/2014/main" id="{6C21BE2C-3521-B6A2-33E7-AABC48EE2877}"/>
              </a:ext>
            </a:extLst>
          </p:cNvPr>
          <p:cNvSpPr>
            <a:spLocks noGrp="1"/>
          </p:cNvSpPr>
          <p:nvPr>
            <p:ph type="title" hasCustomPrompt="1"/>
          </p:nvPr>
        </p:nvSpPr>
        <p:spPr>
          <a:xfrm>
            <a:off x="623888" y="657225"/>
            <a:ext cx="10944225" cy="745040"/>
          </a:xfrm>
          <a:prstGeom prst="rect">
            <a:avLst/>
          </a:prstGeom>
        </p:spPr>
        <p:txBody>
          <a:bodyPr vert="horz" lIns="91440" tIns="45720" rIns="91440" bIns="45720" rtlCol="0" anchor="t">
            <a:noAutofit/>
          </a:bodyPr>
          <a:lstStyle>
            <a:lvl1pPr>
              <a:defRPr sz="5000">
                <a:solidFill>
                  <a:schemeClr val="bg1"/>
                </a:solidFill>
              </a:defRPr>
            </a:lvl1pPr>
          </a:lstStyle>
          <a:p>
            <a:r>
              <a:rPr lang="en-GB" err="1"/>
              <a:t>Pealkiri</a:t>
            </a:r>
            <a:endParaRPr lang="et-EE"/>
          </a:p>
        </p:txBody>
      </p:sp>
      <p:sp>
        <p:nvSpPr>
          <p:cNvPr id="2" name="TextBox 1">
            <a:extLst>
              <a:ext uri="{FF2B5EF4-FFF2-40B4-BE49-F238E27FC236}">
                <a16:creationId xmlns:a16="http://schemas.microsoft.com/office/drawing/2014/main" id="{ACF3A7E0-6406-5110-09EC-A680870B0CDD}"/>
              </a:ext>
            </a:extLst>
          </p:cNvPr>
          <p:cNvSpPr txBox="1"/>
          <p:nvPr userDrawn="1"/>
        </p:nvSpPr>
        <p:spPr>
          <a:xfrm>
            <a:off x="597384" y="6383794"/>
            <a:ext cx="10944224" cy="215444"/>
          </a:xfrm>
          <a:prstGeom prst="rect">
            <a:avLst/>
          </a:prstGeom>
          <a:noFill/>
        </p:spPr>
        <p:txBody>
          <a:bodyPr wrap="square" anchor="ctr">
            <a:spAutoFit/>
          </a:bodyPr>
          <a:lstStyle/>
          <a:p>
            <a:pPr algn="ctr"/>
            <a:r>
              <a:rPr lang="et-EE" sz="800" b="0" i="0" dirty="0" err="1">
                <a:solidFill>
                  <a:schemeClr val="bg1"/>
                </a:solidFill>
                <a:effectLst/>
                <a:latin typeface="Aino" panose="02000603040504020204" pitchFamily="50" charset="-70"/>
              </a:rPr>
              <a:t>EASi</a:t>
            </a:r>
            <a:r>
              <a:rPr lang="et-EE" sz="800" b="0" i="0" dirty="0">
                <a:solidFill>
                  <a:schemeClr val="bg1"/>
                </a:solidFill>
                <a:effectLst/>
                <a:latin typeface="Aino" panose="02000603040504020204" pitchFamily="50" charset="-70"/>
              </a:rPr>
              <a:t> ja KredExi ühendasutus</a:t>
            </a:r>
            <a:endParaRPr lang="et-EE" sz="800" dirty="0">
              <a:solidFill>
                <a:schemeClr val="bg1"/>
              </a:solidFill>
              <a:latin typeface="Aino" panose="02000603040504020204" pitchFamily="50" charset="-70"/>
            </a:endParaRPr>
          </a:p>
        </p:txBody>
      </p:sp>
    </p:spTree>
    <p:extLst>
      <p:ext uri="{BB962C8B-B14F-4D97-AF65-F5344CB8AC3E}">
        <p14:creationId xmlns:p14="http://schemas.microsoft.com/office/powerpoint/2010/main" val="3798141620"/>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sitaat">
    <p:bg>
      <p:bgPr>
        <a:solidFill>
          <a:schemeClr val="tx1"/>
        </a:solidFill>
        <a:effectLst/>
      </p:bgPr>
    </p:bg>
    <p:spTree>
      <p:nvGrpSpPr>
        <p:cNvPr id="1" name=""/>
        <p:cNvGrpSpPr/>
        <p:nvPr/>
      </p:nvGrpSpPr>
      <p:grpSpPr>
        <a:xfrm>
          <a:off x="0" y="0"/>
          <a:ext cx="0" cy="0"/>
          <a:chOff x="0" y="0"/>
          <a:chExt cx="0" cy="0"/>
        </a:xfrm>
      </p:grpSpPr>
      <p:sp>
        <p:nvSpPr>
          <p:cNvPr id="8" name="Text Placeholder 12">
            <a:extLst>
              <a:ext uri="{FF2B5EF4-FFF2-40B4-BE49-F238E27FC236}">
                <a16:creationId xmlns:a16="http://schemas.microsoft.com/office/drawing/2014/main" id="{F2822D16-E621-8E45-ADC0-0EE365FD3235}"/>
              </a:ext>
            </a:extLst>
          </p:cNvPr>
          <p:cNvSpPr>
            <a:spLocks noGrp="1"/>
          </p:cNvSpPr>
          <p:nvPr>
            <p:ph type="body" sz="quarter" idx="10" hasCustomPrompt="1"/>
          </p:nvPr>
        </p:nvSpPr>
        <p:spPr>
          <a:xfrm>
            <a:off x="637139" y="1"/>
            <a:ext cx="10930973" cy="1022497"/>
          </a:xfrm>
          <a:prstGeom prst="rect">
            <a:avLst/>
          </a:prstGeom>
        </p:spPr>
        <p:txBody>
          <a:bodyPr wrap="square" tIns="720000">
            <a:spAutoFit/>
          </a:bodyPr>
          <a:lstStyle>
            <a:lvl1pPr marL="0" indent="0">
              <a:buNone/>
              <a:defRPr sz="1800" b="0" i="0" baseline="0">
                <a:solidFill>
                  <a:schemeClr val="bg1"/>
                </a:solidFill>
                <a:latin typeface="Aino" panose="02000603040504020204" pitchFamily="2" charset="77"/>
              </a:defRPr>
            </a:lvl1pPr>
            <a:lvl2pPr>
              <a:defRPr sz="1800" baseline="0">
                <a:solidFill>
                  <a:srgbClr val="323334"/>
                </a:solidFill>
                <a:latin typeface="Aino" panose="02000603040504020204" pitchFamily="50" charset="-70"/>
              </a:defRPr>
            </a:lvl2pPr>
            <a:lvl3pPr>
              <a:defRPr sz="1800" baseline="0">
                <a:solidFill>
                  <a:srgbClr val="323334"/>
                </a:solidFill>
                <a:latin typeface="Aino" panose="02000603040504020204" pitchFamily="50" charset="-70"/>
              </a:defRPr>
            </a:lvl3pPr>
            <a:lvl4pPr>
              <a:defRPr sz="1800" baseline="0">
                <a:solidFill>
                  <a:srgbClr val="323334"/>
                </a:solidFill>
                <a:latin typeface="Aino" panose="02000603040504020204" pitchFamily="50" charset="-70"/>
              </a:defRPr>
            </a:lvl4pPr>
            <a:lvl5pPr>
              <a:defRPr sz="1800" baseline="0">
                <a:solidFill>
                  <a:srgbClr val="323334"/>
                </a:solidFill>
                <a:latin typeface="Aino" panose="02000603040504020204" pitchFamily="50" charset="-70"/>
              </a:defRPr>
            </a:lvl5pPr>
          </a:lstStyle>
          <a:p>
            <a:pPr lvl="0"/>
            <a:r>
              <a:rPr lang="en-GB" dirty="0" err="1"/>
              <a:t>Alapealkiri</a:t>
            </a:r>
            <a:endParaRPr lang="en-GB" dirty="0"/>
          </a:p>
        </p:txBody>
      </p:sp>
      <p:sp>
        <p:nvSpPr>
          <p:cNvPr id="10" name="Title Placeholder 14">
            <a:extLst>
              <a:ext uri="{FF2B5EF4-FFF2-40B4-BE49-F238E27FC236}">
                <a16:creationId xmlns:a16="http://schemas.microsoft.com/office/drawing/2014/main" id="{D5D6FF8F-CEB3-8B4E-8442-CE54E0549412}"/>
              </a:ext>
            </a:extLst>
          </p:cNvPr>
          <p:cNvSpPr>
            <a:spLocks noGrp="1"/>
          </p:cNvSpPr>
          <p:nvPr>
            <p:ph type="title" hasCustomPrompt="1"/>
          </p:nvPr>
        </p:nvSpPr>
        <p:spPr>
          <a:xfrm>
            <a:off x="637140" y="994798"/>
            <a:ext cx="10917720" cy="4810466"/>
          </a:xfrm>
          <a:prstGeom prst="rect">
            <a:avLst/>
          </a:prstGeom>
        </p:spPr>
        <p:txBody>
          <a:bodyPr vert="horz" lIns="91440" tIns="45720" rIns="91440" bIns="45720" rtlCol="0" anchor="ctr" anchorCtr="0">
            <a:normAutofit/>
          </a:bodyPr>
          <a:lstStyle>
            <a:lvl1pPr>
              <a:lnSpc>
                <a:spcPct val="100000"/>
              </a:lnSpc>
              <a:spcAft>
                <a:spcPts val="2000"/>
              </a:spcAft>
              <a:defRPr sz="5000">
                <a:solidFill>
                  <a:schemeClr val="bg1"/>
                </a:solidFill>
              </a:defRPr>
            </a:lvl1pPr>
          </a:lstStyle>
          <a:p>
            <a:r>
              <a:rPr lang="en-GB" dirty="0" err="1"/>
              <a:t>Tsitaat</a:t>
            </a:r>
            <a:r>
              <a:rPr lang="en-GB" dirty="0"/>
              <a:t>/</a:t>
            </a:r>
            <a:r>
              <a:rPr lang="en-GB" dirty="0" err="1"/>
              <a:t>sisukord</a:t>
            </a:r>
            <a:endParaRPr lang="et-EE" dirty="0"/>
          </a:p>
        </p:txBody>
      </p:sp>
      <p:sp>
        <p:nvSpPr>
          <p:cNvPr id="2" name="Text Placeholder 12">
            <a:extLst>
              <a:ext uri="{FF2B5EF4-FFF2-40B4-BE49-F238E27FC236}">
                <a16:creationId xmlns:a16="http://schemas.microsoft.com/office/drawing/2014/main" id="{C548D06D-0519-4E21-18F2-48784BB90492}"/>
              </a:ext>
            </a:extLst>
          </p:cNvPr>
          <p:cNvSpPr>
            <a:spLocks noGrp="1"/>
          </p:cNvSpPr>
          <p:nvPr>
            <p:ph type="body" sz="quarter" idx="11" hasCustomPrompt="1"/>
          </p:nvPr>
        </p:nvSpPr>
        <p:spPr>
          <a:xfrm>
            <a:off x="623888" y="5849792"/>
            <a:ext cx="10917720" cy="1022497"/>
          </a:xfrm>
          <a:prstGeom prst="rect">
            <a:avLst/>
          </a:prstGeom>
        </p:spPr>
        <p:txBody>
          <a:bodyPr wrap="square" bIns="720000">
            <a:spAutoFit/>
          </a:bodyPr>
          <a:lstStyle>
            <a:lvl1pPr marL="0" indent="0">
              <a:buNone/>
              <a:defRPr sz="1800" b="0" i="0" baseline="0">
                <a:solidFill>
                  <a:schemeClr val="bg1"/>
                </a:solidFill>
                <a:latin typeface="Aino" panose="02000603040504020204" pitchFamily="2" charset="77"/>
              </a:defRPr>
            </a:lvl1pPr>
            <a:lvl2pPr>
              <a:defRPr sz="1800" baseline="0">
                <a:solidFill>
                  <a:srgbClr val="323334"/>
                </a:solidFill>
                <a:latin typeface="Aino" panose="02000603040504020204" pitchFamily="50" charset="-70"/>
              </a:defRPr>
            </a:lvl2pPr>
            <a:lvl3pPr>
              <a:defRPr sz="1800" baseline="0">
                <a:solidFill>
                  <a:srgbClr val="323334"/>
                </a:solidFill>
                <a:latin typeface="Aino" panose="02000603040504020204" pitchFamily="50" charset="-70"/>
              </a:defRPr>
            </a:lvl3pPr>
            <a:lvl4pPr>
              <a:defRPr sz="1800" baseline="0">
                <a:solidFill>
                  <a:srgbClr val="323334"/>
                </a:solidFill>
                <a:latin typeface="Aino" panose="02000603040504020204" pitchFamily="50" charset="-70"/>
              </a:defRPr>
            </a:lvl4pPr>
            <a:lvl5pPr>
              <a:defRPr sz="1800" baseline="0">
                <a:solidFill>
                  <a:srgbClr val="323334"/>
                </a:solidFill>
                <a:latin typeface="Aino" panose="02000603040504020204" pitchFamily="50" charset="-70"/>
              </a:defRPr>
            </a:lvl5pPr>
          </a:lstStyle>
          <a:p>
            <a:pPr lvl="0"/>
            <a:r>
              <a:rPr lang="en-GB" dirty="0" err="1"/>
              <a:t>Alapealkiri</a:t>
            </a:r>
            <a:endParaRPr lang="en-GB" dirty="0"/>
          </a:p>
        </p:txBody>
      </p:sp>
      <p:pic>
        <p:nvPicPr>
          <p:cNvPr id="3" name="Graphic 2">
            <a:extLst>
              <a:ext uri="{FF2B5EF4-FFF2-40B4-BE49-F238E27FC236}">
                <a16:creationId xmlns:a16="http://schemas.microsoft.com/office/drawing/2014/main" id="{09E7C4F3-E424-043B-F318-414DC09E88B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148185" y="4791075"/>
            <a:ext cx="1968500" cy="1409700"/>
          </a:xfrm>
          <a:prstGeom prst="rect">
            <a:avLst/>
          </a:prstGeom>
        </p:spPr>
      </p:pic>
      <p:sp>
        <p:nvSpPr>
          <p:cNvPr id="4" name="Graphic 11">
            <a:extLst>
              <a:ext uri="{FF2B5EF4-FFF2-40B4-BE49-F238E27FC236}">
                <a16:creationId xmlns:a16="http://schemas.microsoft.com/office/drawing/2014/main" id="{FD916105-8A61-6D5E-A314-232F6FB33D3A}"/>
              </a:ext>
            </a:extLst>
          </p:cNvPr>
          <p:cNvSpPr>
            <a:spLocks noChangeAspect="1"/>
          </p:cNvSpPr>
          <p:nvPr userDrawn="1"/>
        </p:nvSpPr>
        <p:spPr>
          <a:xfrm>
            <a:off x="9079393" y="3576885"/>
            <a:ext cx="3796268" cy="2623890"/>
          </a:xfrm>
          <a:custGeom>
            <a:avLst/>
            <a:gdLst>
              <a:gd name="connsiteX0" fmla="*/ 3101612 w 3796268"/>
              <a:gd name="connsiteY0" fmla="*/ 256209 h 2623890"/>
              <a:gd name="connsiteX1" fmla="*/ 2482089 w 3796268"/>
              <a:gd name="connsiteY1" fmla="*/ 0 h 2623890"/>
              <a:gd name="connsiteX2" fmla="*/ 1313962 w 3796268"/>
              <a:gd name="connsiteY2" fmla="*/ 0 h 2623890"/>
              <a:gd name="connsiteX3" fmla="*/ 694584 w 3796268"/>
              <a:gd name="connsiteY3" fmla="*/ 256209 h 2623890"/>
              <a:gd name="connsiteX4" fmla="*/ 256572 w 3796268"/>
              <a:gd name="connsiteY4" fmla="*/ 693476 h 2623890"/>
              <a:gd name="connsiteX5" fmla="*/ 256572 w 3796268"/>
              <a:gd name="connsiteY5" fmla="*/ 1930415 h 2623890"/>
              <a:gd name="connsiteX6" fmla="*/ 694584 w 3796268"/>
              <a:gd name="connsiteY6" fmla="*/ 2367682 h 2623890"/>
              <a:gd name="connsiteX7" fmla="*/ 1313962 w 3796268"/>
              <a:gd name="connsiteY7" fmla="*/ 2623891 h 2623890"/>
              <a:gd name="connsiteX8" fmla="*/ 2920101 w 3796268"/>
              <a:gd name="connsiteY8" fmla="*/ 2623891 h 2623890"/>
              <a:gd name="connsiteX9" fmla="*/ 3796269 w 3796268"/>
              <a:gd name="connsiteY9" fmla="*/ 1749212 h 2623890"/>
              <a:gd name="connsiteX10" fmla="*/ 3796269 w 3796268"/>
              <a:gd name="connsiteY10" fmla="*/ 1311946 h 2623890"/>
              <a:gd name="connsiteX11" fmla="*/ 3539624 w 3796268"/>
              <a:gd name="connsiteY11" fmla="*/ 693476 h 2623890"/>
              <a:gd name="connsiteX12" fmla="*/ 3101612 w 3796268"/>
              <a:gd name="connsiteY12" fmla="*/ 256209 h 2623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96268" h="2623890">
                <a:moveTo>
                  <a:pt x="3101612" y="256209"/>
                </a:moveTo>
                <a:cubicBezTo>
                  <a:pt x="2937249" y="92125"/>
                  <a:pt x="2714465" y="0"/>
                  <a:pt x="2482089" y="0"/>
                </a:cubicBezTo>
                <a:lnTo>
                  <a:pt x="1313962" y="0"/>
                </a:lnTo>
                <a:cubicBezTo>
                  <a:pt x="1081586" y="0"/>
                  <a:pt x="858802" y="92125"/>
                  <a:pt x="694584" y="256209"/>
                </a:cubicBezTo>
                <a:lnTo>
                  <a:pt x="256572" y="693476"/>
                </a:lnTo>
                <a:cubicBezTo>
                  <a:pt x="-85524" y="1035136"/>
                  <a:pt x="-85524" y="1588900"/>
                  <a:pt x="256572" y="1930415"/>
                </a:cubicBezTo>
                <a:lnTo>
                  <a:pt x="694584" y="2367682"/>
                </a:lnTo>
                <a:cubicBezTo>
                  <a:pt x="858802" y="2531766"/>
                  <a:pt x="1081731" y="2623891"/>
                  <a:pt x="1313962" y="2623891"/>
                </a:cubicBezTo>
                <a:lnTo>
                  <a:pt x="2920101" y="2623891"/>
                </a:lnTo>
                <a:cubicBezTo>
                  <a:pt x="3404035" y="2623891"/>
                  <a:pt x="3796269" y="2232324"/>
                  <a:pt x="3796269" y="1749212"/>
                </a:cubicBezTo>
                <a:lnTo>
                  <a:pt x="3796269" y="1311946"/>
                </a:lnTo>
                <a:cubicBezTo>
                  <a:pt x="3796269" y="1079965"/>
                  <a:pt x="3703987" y="857559"/>
                  <a:pt x="3539624" y="693476"/>
                </a:cubicBezTo>
                <a:lnTo>
                  <a:pt x="3101612" y="256209"/>
                </a:lnTo>
                <a:close/>
              </a:path>
            </a:pathLst>
          </a:custGeom>
          <a:solidFill>
            <a:srgbClr val="00005A"/>
          </a:solidFill>
          <a:ln w="14525" cap="flat">
            <a:noFill/>
            <a:prstDash val="solid"/>
            <a:miter/>
          </a:ln>
        </p:spPr>
        <p:txBody>
          <a:bodyPr rtlCol="0" anchor="ctr"/>
          <a:lstStyle/>
          <a:p>
            <a:endParaRPr lang="en-EE"/>
          </a:p>
        </p:txBody>
      </p:sp>
      <p:sp>
        <p:nvSpPr>
          <p:cNvPr id="5" name="TextBox 4">
            <a:extLst>
              <a:ext uri="{FF2B5EF4-FFF2-40B4-BE49-F238E27FC236}">
                <a16:creationId xmlns:a16="http://schemas.microsoft.com/office/drawing/2014/main" id="{E970E126-5939-D438-BB95-0E1D4FB895D1}"/>
              </a:ext>
            </a:extLst>
          </p:cNvPr>
          <p:cNvSpPr txBox="1"/>
          <p:nvPr userDrawn="1"/>
        </p:nvSpPr>
        <p:spPr>
          <a:xfrm>
            <a:off x="597384" y="6383794"/>
            <a:ext cx="10944224" cy="215444"/>
          </a:xfrm>
          <a:prstGeom prst="rect">
            <a:avLst/>
          </a:prstGeom>
          <a:noFill/>
        </p:spPr>
        <p:txBody>
          <a:bodyPr wrap="square" anchor="ctr">
            <a:spAutoFit/>
          </a:bodyPr>
          <a:lstStyle/>
          <a:p>
            <a:pPr algn="ctr"/>
            <a:r>
              <a:rPr lang="et-EE" sz="800" b="0" i="0" dirty="0" err="1">
                <a:solidFill>
                  <a:schemeClr val="bg1"/>
                </a:solidFill>
                <a:effectLst/>
                <a:latin typeface="Aino" panose="02000603040504020204" pitchFamily="50" charset="-70"/>
              </a:rPr>
              <a:t>EASi</a:t>
            </a:r>
            <a:r>
              <a:rPr lang="et-EE" sz="800" b="0" i="0" dirty="0">
                <a:solidFill>
                  <a:schemeClr val="bg1"/>
                </a:solidFill>
                <a:effectLst/>
                <a:latin typeface="Aino" panose="02000603040504020204" pitchFamily="50" charset="-70"/>
              </a:rPr>
              <a:t> ja KredExi ühendasutus</a:t>
            </a:r>
            <a:endParaRPr lang="et-EE" sz="800" dirty="0">
              <a:solidFill>
                <a:schemeClr val="bg1"/>
              </a:solidFill>
              <a:latin typeface="Aino" panose="02000603040504020204" pitchFamily="50" charset="-70"/>
            </a:endParaRPr>
          </a:p>
        </p:txBody>
      </p:sp>
    </p:spTree>
    <p:extLst>
      <p:ext uri="{BB962C8B-B14F-4D97-AF65-F5344CB8AC3E}">
        <p14:creationId xmlns:p14="http://schemas.microsoft.com/office/powerpoint/2010/main" val="2738173999"/>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arkmode-Pealkiri+Alapealkiri">
    <p:bg>
      <p:bgPr>
        <a:solidFill>
          <a:schemeClr val="tx2"/>
        </a:solidFill>
        <a:effectLst/>
      </p:bgPr>
    </p:bg>
    <p:spTree>
      <p:nvGrpSpPr>
        <p:cNvPr id="1" name=""/>
        <p:cNvGrpSpPr/>
        <p:nvPr/>
      </p:nvGrpSpPr>
      <p:grpSpPr>
        <a:xfrm>
          <a:off x="0" y="0"/>
          <a:ext cx="0" cy="0"/>
          <a:chOff x="0" y="0"/>
          <a:chExt cx="0" cy="0"/>
        </a:xfrm>
      </p:grpSpPr>
      <p:sp>
        <p:nvSpPr>
          <p:cNvPr id="4" name="Text Placeholder 12">
            <a:extLst>
              <a:ext uri="{FF2B5EF4-FFF2-40B4-BE49-F238E27FC236}">
                <a16:creationId xmlns:a16="http://schemas.microsoft.com/office/drawing/2014/main" id="{1D1896FE-C8B2-41A9-278B-565FB0A35E60}"/>
              </a:ext>
            </a:extLst>
          </p:cNvPr>
          <p:cNvSpPr>
            <a:spLocks noGrp="1"/>
          </p:cNvSpPr>
          <p:nvPr>
            <p:ph type="body" sz="quarter" idx="10" hasCustomPrompt="1"/>
          </p:nvPr>
        </p:nvSpPr>
        <p:spPr>
          <a:xfrm>
            <a:off x="637139" y="1402265"/>
            <a:ext cx="10917721" cy="745040"/>
          </a:xfrm>
          <a:prstGeom prst="rect">
            <a:avLst/>
          </a:prstGeom>
        </p:spPr>
        <p:txBody>
          <a:bodyPr/>
          <a:lstStyle>
            <a:lvl1pPr marL="0" indent="0">
              <a:buNone/>
              <a:defRPr sz="2200" b="0" i="0" baseline="0">
                <a:solidFill>
                  <a:schemeClr val="bg1"/>
                </a:solidFill>
                <a:latin typeface="Aino" panose="02000603040504020204" pitchFamily="2" charset="77"/>
              </a:defRPr>
            </a:lvl1pPr>
            <a:lvl2pPr>
              <a:defRPr sz="1800" baseline="0">
                <a:solidFill>
                  <a:srgbClr val="323334"/>
                </a:solidFill>
                <a:latin typeface="Aino" panose="02000603040504020204" pitchFamily="50" charset="-70"/>
              </a:defRPr>
            </a:lvl2pPr>
            <a:lvl3pPr>
              <a:defRPr sz="1800" baseline="0">
                <a:solidFill>
                  <a:srgbClr val="323334"/>
                </a:solidFill>
                <a:latin typeface="Aino" panose="02000603040504020204" pitchFamily="50" charset="-70"/>
              </a:defRPr>
            </a:lvl3pPr>
            <a:lvl4pPr>
              <a:defRPr sz="1800" baseline="0">
                <a:solidFill>
                  <a:srgbClr val="323334"/>
                </a:solidFill>
                <a:latin typeface="Aino" panose="02000603040504020204" pitchFamily="50" charset="-70"/>
              </a:defRPr>
            </a:lvl4pPr>
            <a:lvl5pPr>
              <a:defRPr sz="1800" baseline="0">
                <a:solidFill>
                  <a:srgbClr val="323334"/>
                </a:solidFill>
                <a:latin typeface="Aino" panose="02000603040504020204" pitchFamily="50" charset="-70"/>
              </a:defRPr>
            </a:lvl5pPr>
          </a:lstStyle>
          <a:p>
            <a:pPr lvl="0"/>
            <a:r>
              <a:rPr lang="en-GB" dirty="0" err="1"/>
              <a:t>Alapealkiri</a:t>
            </a:r>
            <a:endParaRPr lang="en-GB" dirty="0"/>
          </a:p>
        </p:txBody>
      </p:sp>
      <p:sp>
        <p:nvSpPr>
          <p:cNvPr id="5" name="Title Placeholder 14">
            <a:extLst>
              <a:ext uri="{FF2B5EF4-FFF2-40B4-BE49-F238E27FC236}">
                <a16:creationId xmlns:a16="http://schemas.microsoft.com/office/drawing/2014/main" id="{A7FE0154-4123-D42B-AC78-3F84D53B05F0}"/>
              </a:ext>
            </a:extLst>
          </p:cNvPr>
          <p:cNvSpPr>
            <a:spLocks noGrp="1"/>
          </p:cNvSpPr>
          <p:nvPr>
            <p:ph type="title" hasCustomPrompt="1"/>
          </p:nvPr>
        </p:nvSpPr>
        <p:spPr>
          <a:xfrm>
            <a:off x="637139" y="657225"/>
            <a:ext cx="10930973" cy="745040"/>
          </a:xfrm>
          <a:prstGeom prst="rect">
            <a:avLst/>
          </a:prstGeom>
        </p:spPr>
        <p:txBody>
          <a:bodyPr vert="horz" lIns="91440" tIns="45720" rIns="91440" bIns="45720" rtlCol="0" anchor="t">
            <a:noAutofit/>
          </a:bodyPr>
          <a:lstStyle>
            <a:lvl1pPr>
              <a:defRPr sz="5000">
                <a:solidFill>
                  <a:schemeClr val="bg1"/>
                </a:solidFill>
              </a:defRPr>
            </a:lvl1pPr>
          </a:lstStyle>
          <a:p>
            <a:r>
              <a:rPr lang="en-GB" err="1"/>
              <a:t>Pealkiri</a:t>
            </a:r>
            <a:endParaRPr lang="et-EE"/>
          </a:p>
        </p:txBody>
      </p:sp>
      <p:sp>
        <p:nvSpPr>
          <p:cNvPr id="2" name="TextBox 1">
            <a:extLst>
              <a:ext uri="{FF2B5EF4-FFF2-40B4-BE49-F238E27FC236}">
                <a16:creationId xmlns:a16="http://schemas.microsoft.com/office/drawing/2014/main" id="{37B562E7-72A8-1944-B69A-9507FBC8C4B9}"/>
              </a:ext>
            </a:extLst>
          </p:cNvPr>
          <p:cNvSpPr txBox="1"/>
          <p:nvPr userDrawn="1"/>
        </p:nvSpPr>
        <p:spPr>
          <a:xfrm>
            <a:off x="597384" y="6383794"/>
            <a:ext cx="10944224" cy="215444"/>
          </a:xfrm>
          <a:prstGeom prst="rect">
            <a:avLst/>
          </a:prstGeom>
          <a:noFill/>
        </p:spPr>
        <p:txBody>
          <a:bodyPr wrap="square" anchor="ctr">
            <a:spAutoFit/>
          </a:bodyPr>
          <a:lstStyle/>
          <a:p>
            <a:pPr algn="ctr"/>
            <a:r>
              <a:rPr lang="et-EE" sz="800" b="0" i="0" dirty="0" err="1">
                <a:solidFill>
                  <a:schemeClr val="bg1"/>
                </a:solidFill>
                <a:effectLst/>
                <a:latin typeface="Aino" panose="02000603040504020204" pitchFamily="50" charset="-70"/>
              </a:rPr>
              <a:t>EASi</a:t>
            </a:r>
            <a:r>
              <a:rPr lang="et-EE" sz="800" b="0" i="0" dirty="0">
                <a:solidFill>
                  <a:schemeClr val="bg1"/>
                </a:solidFill>
                <a:effectLst/>
                <a:latin typeface="Aino" panose="02000603040504020204" pitchFamily="50" charset="-70"/>
              </a:rPr>
              <a:t> ja KredExi ühendasutus</a:t>
            </a:r>
            <a:endParaRPr lang="et-EE" sz="800" dirty="0">
              <a:solidFill>
                <a:schemeClr val="bg1"/>
              </a:solidFill>
              <a:latin typeface="Aino" panose="02000603040504020204" pitchFamily="50" charset="-70"/>
            </a:endParaRPr>
          </a:p>
        </p:txBody>
      </p:sp>
    </p:spTree>
    <p:extLst>
      <p:ext uri="{BB962C8B-B14F-4D97-AF65-F5344CB8AC3E}">
        <p14:creationId xmlns:p14="http://schemas.microsoft.com/office/powerpoint/2010/main" val="33938299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arkmode-Pealkiri+Alapealkiri+Sisu">
    <p:bg>
      <p:bgPr>
        <a:solidFill>
          <a:schemeClr val="tx2"/>
        </a:solidFill>
        <a:effectLst/>
      </p:bgPr>
    </p:bg>
    <p:spTree>
      <p:nvGrpSpPr>
        <p:cNvPr id="1" name=""/>
        <p:cNvGrpSpPr/>
        <p:nvPr/>
      </p:nvGrpSpPr>
      <p:grpSpPr>
        <a:xfrm>
          <a:off x="0" y="0"/>
          <a:ext cx="0" cy="0"/>
          <a:chOff x="0" y="0"/>
          <a:chExt cx="0" cy="0"/>
        </a:xfrm>
      </p:grpSpPr>
      <p:sp>
        <p:nvSpPr>
          <p:cNvPr id="5" name="Text Placeholder 14">
            <a:extLst>
              <a:ext uri="{FF2B5EF4-FFF2-40B4-BE49-F238E27FC236}">
                <a16:creationId xmlns:a16="http://schemas.microsoft.com/office/drawing/2014/main" id="{A0A18765-C543-498C-89C0-0F52252F18D5}"/>
              </a:ext>
            </a:extLst>
          </p:cNvPr>
          <p:cNvSpPr>
            <a:spLocks noGrp="1"/>
          </p:cNvSpPr>
          <p:nvPr>
            <p:ph type="body" sz="quarter" idx="11"/>
          </p:nvPr>
        </p:nvSpPr>
        <p:spPr>
          <a:xfrm>
            <a:off x="623888" y="2147306"/>
            <a:ext cx="9452800" cy="4693762"/>
          </a:xfrm>
          <a:prstGeom prst="rect">
            <a:avLst/>
          </a:prstGeom>
        </p:spPr>
        <p:txBody>
          <a:bodyPr wrap="square" bIns="720000" anchor="b" anchorCtr="0"/>
          <a:lstStyle>
            <a:lvl1pPr marL="0" indent="0">
              <a:lnSpc>
                <a:spcPct val="100000"/>
              </a:lnSpc>
              <a:spcBef>
                <a:spcPts val="0"/>
              </a:spcBef>
              <a:spcAft>
                <a:spcPts val="800"/>
              </a:spcAft>
              <a:buNone/>
              <a:defRPr sz="1800">
                <a:solidFill>
                  <a:schemeClr val="bg1"/>
                </a:solidFill>
                <a:latin typeface="Aino" panose="02000603040504020204" pitchFamily="2" charset="77"/>
              </a:defRPr>
            </a:lvl1pPr>
            <a:lvl2pPr>
              <a:defRPr sz="1800">
                <a:latin typeface="Aino "/>
              </a:defRPr>
            </a:lvl2pPr>
            <a:lvl3pPr>
              <a:defRPr sz="1800">
                <a:latin typeface="Aino "/>
              </a:defRPr>
            </a:lvl3pPr>
            <a:lvl4pPr>
              <a:defRPr sz="1800">
                <a:latin typeface="Aino "/>
              </a:defRPr>
            </a:lvl4pPr>
            <a:lvl5pPr>
              <a:defRPr sz="1800">
                <a:latin typeface="Aino "/>
              </a:defRPr>
            </a:lvl5pPr>
          </a:lstStyle>
          <a:p>
            <a:pPr lvl="0"/>
            <a:r>
              <a:rPr lang="en-US"/>
              <a:t>Click to edit Master text styles</a:t>
            </a:r>
          </a:p>
        </p:txBody>
      </p:sp>
      <p:sp>
        <p:nvSpPr>
          <p:cNvPr id="2" name="Text Placeholder 12">
            <a:extLst>
              <a:ext uri="{FF2B5EF4-FFF2-40B4-BE49-F238E27FC236}">
                <a16:creationId xmlns:a16="http://schemas.microsoft.com/office/drawing/2014/main" id="{5887E232-A5D8-92BE-639B-F063B9C571D9}"/>
              </a:ext>
            </a:extLst>
          </p:cNvPr>
          <p:cNvSpPr>
            <a:spLocks noGrp="1"/>
          </p:cNvSpPr>
          <p:nvPr>
            <p:ph type="body" sz="quarter" idx="10" hasCustomPrompt="1"/>
          </p:nvPr>
        </p:nvSpPr>
        <p:spPr>
          <a:xfrm>
            <a:off x="637139" y="1402265"/>
            <a:ext cx="10917721" cy="745040"/>
          </a:xfrm>
          <a:prstGeom prst="rect">
            <a:avLst/>
          </a:prstGeom>
        </p:spPr>
        <p:txBody>
          <a:bodyPr/>
          <a:lstStyle>
            <a:lvl1pPr marL="0" indent="0">
              <a:buNone/>
              <a:defRPr sz="2200" b="0" i="0" baseline="0">
                <a:solidFill>
                  <a:schemeClr val="bg1"/>
                </a:solidFill>
                <a:latin typeface="Aino" panose="02000603040504020204" pitchFamily="2" charset="77"/>
              </a:defRPr>
            </a:lvl1pPr>
            <a:lvl2pPr>
              <a:defRPr sz="1800" baseline="0">
                <a:solidFill>
                  <a:srgbClr val="323334"/>
                </a:solidFill>
                <a:latin typeface="Aino" panose="02000603040504020204" pitchFamily="50" charset="-70"/>
              </a:defRPr>
            </a:lvl2pPr>
            <a:lvl3pPr>
              <a:defRPr sz="1800" baseline="0">
                <a:solidFill>
                  <a:srgbClr val="323334"/>
                </a:solidFill>
                <a:latin typeface="Aino" panose="02000603040504020204" pitchFamily="50" charset="-70"/>
              </a:defRPr>
            </a:lvl3pPr>
            <a:lvl4pPr>
              <a:defRPr sz="1800" baseline="0">
                <a:solidFill>
                  <a:srgbClr val="323334"/>
                </a:solidFill>
                <a:latin typeface="Aino" panose="02000603040504020204" pitchFamily="50" charset="-70"/>
              </a:defRPr>
            </a:lvl4pPr>
            <a:lvl5pPr>
              <a:defRPr sz="1800" baseline="0">
                <a:solidFill>
                  <a:srgbClr val="323334"/>
                </a:solidFill>
                <a:latin typeface="Aino" panose="02000603040504020204" pitchFamily="50" charset="-70"/>
              </a:defRPr>
            </a:lvl5pPr>
          </a:lstStyle>
          <a:p>
            <a:pPr lvl="0"/>
            <a:r>
              <a:rPr lang="en-GB" err="1"/>
              <a:t>Alapealkiri</a:t>
            </a:r>
            <a:endParaRPr lang="en-GB"/>
          </a:p>
        </p:txBody>
      </p:sp>
      <p:sp>
        <p:nvSpPr>
          <p:cNvPr id="3" name="Title Placeholder 14">
            <a:extLst>
              <a:ext uri="{FF2B5EF4-FFF2-40B4-BE49-F238E27FC236}">
                <a16:creationId xmlns:a16="http://schemas.microsoft.com/office/drawing/2014/main" id="{DB8D1D44-FFF3-671E-9A51-21A8A272FF78}"/>
              </a:ext>
            </a:extLst>
          </p:cNvPr>
          <p:cNvSpPr>
            <a:spLocks noGrp="1"/>
          </p:cNvSpPr>
          <p:nvPr>
            <p:ph type="title" hasCustomPrompt="1"/>
          </p:nvPr>
        </p:nvSpPr>
        <p:spPr>
          <a:xfrm>
            <a:off x="637139" y="657225"/>
            <a:ext cx="10930973" cy="745040"/>
          </a:xfrm>
          <a:prstGeom prst="rect">
            <a:avLst/>
          </a:prstGeom>
        </p:spPr>
        <p:txBody>
          <a:bodyPr vert="horz" lIns="91440" tIns="45720" rIns="91440" bIns="45720" rtlCol="0" anchor="t">
            <a:noAutofit/>
          </a:bodyPr>
          <a:lstStyle>
            <a:lvl1pPr>
              <a:defRPr sz="5000">
                <a:solidFill>
                  <a:schemeClr val="bg1"/>
                </a:solidFill>
              </a:defRPr>
            </a:lvl1pPr>
          </a:lstStyle>
          <a:p>
            <a:r>
              <a:rPr lang="en-GB" err="1"/>
              <a:t>Pealkiri</a:t>
            </a:r>
            <a:endParaRPr lang="et-EE"/>
          </a:p>
        </p:txBody>
      </p:sp>
      <p:sp>
        <p:nvSpPr>
          <p:cNvPr id="4" name="TextBox 3">
            <a:extLst>
              <a:ext uri="{FF2B5EF4-FFF2-40B4-BE49-F238E27FC236}">
                <a16:creationId xmlns:a16="http://schemas.microsoft.com/office/drawing/2014/main" id="{26DE70EE-EF34-6B6C-2EF1-768AB4F2520A}"/>
              </a:ext>
            </a:extLst>
          </p:cNvPr>
          <p:cNvSpPr txBox="1"/>
          <p:nvPr userDrawn="1"/>
        </p:nvSpPr>
        <p:spPr>
          <a:xfrm>
            <a:off x="597384" y="6383794"/>
            <a:ext cx="10944224" cy="215444"/>
          </a:xfrm>
          <a:prstGeom prst="rect">
            <a:avLst/>
          </a:prstGeom>
          <a:noFill/>
        </p:spPr>
        <p:txBody>
          <a:bodyPr wrap="square" anchor="ctr">
            <a:spAutoFit/>
          </a:bodyPr>
          <a:lstStyle/>
          <a:p>
            <a:pPr algn="ctr"/>
            <a:r>
              <a:rPr lang="et-EE" sz="800" b="0" i="0" dirty="0" err="1">
                <a:solidFill>
                  <a:schemeClr val="bg1"/>
                </a:solidFill>
                <a:effectLst/>
                <a:latin typeface="Aino" panose="02000603040504020204" pitchFamily="50" charset="-70"/>
              </a:rPr>
              <a:t>EASi</a:t>
            </a:r>
            <a:r>
              <a:rPr lang="et-EE" sz="800" b="0" i="0" dirty="0">
                <a:solidFill>
                  <a:schemeClr val="bg1"/>
                </a:solidFill>
                <a:effectLst/>
                <a:latin typeface="Aino" panose="02000603040504020204" pitchFamily="50" charset="-70"/>
              </a:rPr>
              <a:t> ja KredExi ühendasutus</a:t>
            </a:r>
            <a:endParaRPr lang="et-EE" sz="800" dirty="0">
              <a:solidFill>
                <a:schemeClr val="bg1"/>
              </a:solidFill>
              <a:latin typeface="Aino" panose="02000603040504020204" pitchFamily="50" charset="-70"/>
            </a:endParaRPr>
          </a:p>
        </p:txBody>
      </p:sp>
    </p:spTree>
    <p:extLst>
      <p:ext uri="{BB962C8B-B14F-4D97-AF65-F5344CB8AC3E}">
        <p14:creationId xmlns:p14="http://schemas.microsoft.com/office/powerpoint/2010/main" val="3599839561"/>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arkmode-Pealkiri+Sisu ↑">
    <p:bg>
      <p:bgPr>
        <a:solidFill>
          <a:schemeClr val="tx1"/>
        </a:solidFill>
        <a:effectLst/>
      </p:bgPr>
    </p:bg>
    <p:spTree>
      <p:nvGrpSpPr>
        <p:cNvPr id="1" name=""/>
        <p:cNvGrpSpPr/>
        <p:nvPr/>
      </p:nvGrpSpPr>
      <p:grpSpPr>
        <a:xfrm>
          <a:off x="0" y="0"/>
          <a:ext cx="0" cy="0"/>
          <a:chOff x="0" y="0"/>
          <a:chExt cx="0" cy="0"/>
        </a:xfrm>
      </p:grpSpPr>
      <p:sp>
        <p:nvSpPr>
          <p:cNvPr id="3" name="Title Placeholder 14">
            <a:extLst>
              <a:ext uri="{FF2B5EF4-FFF2-40B4-BE49-F238E27FC236}">
                <a16:creationId xmlns:a16="http://schemas.microsoft.com/office/drawing/2014/main" id="{DB8D1D44-FFF3-671E-9A51-21A8A272FF78}"/>
              </a:ext>
            </a:extLst>
          </p:cNvPr>
          <p:cNvSpPr>
            <a:spLocks noGrp="1"/>
          </p:cNvSpPr>
          <p:nvPr>
            <p:ph type="title" hasCustomPrompt="1"/>
          </p:nvPr>
        </p:nvSpPr>
        <p:spPr>
          <a:xfrm>
            <a:off x="637139" y="657225"/>
            <a:ext cx="10930973" cy="745040"/>
          </a:xfrm>
          <a:prstGeom prst="rect">
            <a:avLst/>
          </a:prstGeom>
        </p:spPr>
        <p:txBody>
          <a:bodyPr vert="horz" lIns="91440" tIns="45720" rIns="91440" bIns="45720" rtlCol="0" anchor="t">
            <a:noAutofit/>
          </a:bodyPr>
          <a:lstStyle>
            <a:lvl1pPr>
              <a:defRPr sz="5000">
                <a:solidFill>
                  <a:schemeClr val="bg1"/>
                </a:solidFill>
              </a:defRPr>
            </a:lvl1pPr>
          </a:lstStyle>
          <a:p>
            <a:r>
              <a:rPr lang="en-GB" dirty="0" err="1"/>
              <a:t>Pealkiri</a:t>
            </a:r>
            <a:endParaRPr lang="et-EE" dirty="0"/>
          </a:p>
        </p:txBody>
      </p:sp>
      <p:sp>
        <p:nvSpPr>
          <p:cNvPr id="4" name="Text Placeholder 14">
            <a:extLst>
              <a:ext uri="{FF2B5EF4-FFF2-40B4-BE49-F238E27FC236}">
                <a16:creationId xmlns:a16="http://schemas.microsoft.com/office/drawing/2014/main" id="{ABBC3D5C-CF0D-A3D8-99FC-C0B1511BB37F}"/>
              </a:ext>
            </a:extLst>
          </p:cNvPr>
          <p:cNvSpPr>
            <a:spLocks noGrp="1"/>
          </p:cNvSpPr>
          <p:nvPr>
            <p:ph type="body" sz="quarter" idx="11"/>
          </p:nvPr>
        </p:nvSpPr>
        <p:spPr>
          <a:xfrm>
            <a:off x="623888" y="2147306"/>
            <a:ext cx="9452800" cy="4693762"/>
          </a:xfrm>
          <a:prstGeom prst="rect">
            <a:avLst/>
          </a:prstGeom>
        </p:spPr>
        <p:txBody>
          <a:bodyPr wrap="square" bIns="720000" anchor="t" anchorCtr="0"/>
          <a:lstStyle>
            <a:lvl1pPr marL="0" indent="0">
              <a:lnSpc>
                <a:spcPct val="100000"/>
              </a:lnSpc>
              <a:spcBef>
                <a:spcPts val="0"/>
              </a:spcBef>
              <a:spcAft>
                <a:spcPts val="800"/>
              </a:spcAft>
              <a:buNone/>
              <a:defRPr sz="1800">
                <a:solidFill>
                  <a:schemeClr val="bg1"/>
                </a:solidFill>
                <a:latin typeface="Aino" panose="02000603040504020204" pitchFamily="2" charset="77"/>
              </a:defRPr>
            </a:lvl1pPr>
            <a:lvl2pPr>
              <a:defRPr sz="1800">
                <a:latin typeface="Aino "/>
              </a:defRPr>
            </a:lvl2pPr>
            <a:lvl3pPr>
              <a:defRPr sz="1800">
                <a:latin typeface="Aino "/>
              </a:defRPr>
            </a:lvl3pPr>
            <a:lvl4pPr>
              <a:defRPr sz="1800">
                <a:latin typeface="Aino "/>
              </a:defRPr>
            </a:lvl4pPr>
            <a:lvl5pPr>
              <a:defRPr sz="1800">
                <a:latin typeface="Aino "/>
              </a:defRPr>
            </a:lvl5pPr>
          </a:lstStyle>
          <a:p>
            <a:pPr lvl="0"/>
            <a:r>
              <a:rPr lang="en-US"/>
              <a:t>Click to edit Master text styles</a:t>
            </a:r>
          </a:p>
        </p:txBody>
      </p:sp>
      <p:sp>
        <p:nvSpPr>
          <p:cNvPr id="2" name="TextBox 1">
            <a:extLst>
              <a:ext uri="{FF2B5EF4-FFF2-40B4-BE49-F238E27FC236}">
                <a16:creationId xmlns:a16="http://schemas.microsoft.com/office/drawing/2014/main" id="{5C010240-A371-93EA-0B88-4280C7227626}"/>
              </a:ext>
            </a:extLst>
          </p:cNvPr>
          <p:cNvSpPr txBox="1"/>
          <p:nvPr userDrawn="1"/>
        </p:nvSpPr>
        <p:spPr>
          <a:xfrm>
            <a:off x="597384" y="6383794"/>
            <a:ext cx="10944224" cy="215444"/>
          </a:xfrm>
          <a:prstGeom prst="rect">
            <a:avLst/>
          </a:prstGeom>
          <a:noFill/>
        </p:spPr>
        <p:txBody>
          <a:bodyPr wrap="square" anchor="ctr">
            <a:spAutoFit/>
          </a:bodyPr>
          <a:lstStyle/>
          <a:p>
            <a:pPr algn="ctr"/>
            <a:r>
              <a:rPr lang="et-EE" sz="800" b="0" i="0" dirty="0" err="1">
                <a:solidFill>
                  <a:schemeClr val="bg1"/>
                </a:solidFill>
                <a:effectLst/>
                <a:latin typeface="Aino" panose="02000603040504020204" pitchFamily="50" charset="-70"/>
              </a:rPr>
              <a:t>EASi</a:t>
            </a:r>
            <a:r>
              <a:rPr lang="et-EE" sz="800" b="0" i="0" dirty="0">
                <a:solidFill>
                  <a:schemeClr val="bg1"/>
                </a:solidFill>
                <a:effectLst/>
                <a:latin typeface="Aino" panose="02000603040504020204" pitchFamily="50" charset="-70"/>
              </a:rPr>
              <a:t> ja KredExi ühendasutus</a:t>
            </a:r>
            <a:endParaRPr lang="et-EE" sz="800" dirty="0">
              <a:solidFill>
                <a:schemeClr val="bg1"/>
              </a:solidFill>
              <a:latin typeface="Aino" panose="02000603040504020204" pitchFamily="50" charset="-70"/>
            </a:endParaRPr>
          </a:p>
        </p:txBody>
      </p:sp>
    </p:spTree>
    <p:extLst>
      <p:ext uri="{BB962C8B-B14F-4D97-AF65-F5344CB8AC3E}">
        <p14:creationId xmlns:p14="http://schemas.microsoft.com/office/powerpoint/2010/main" val="3030663031"/>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arkmode-Pealkiri+Sisu↓">
    <p:bg>
      <p:bgPr>
        <a:solidFill>
          <a:schemeClr val="tx2"/>
        </a:solidFill>
        <a:effectLst/>
      </p:bgPr>
    </p:bg>
    <p:spTree>
      <p:nvGrpSpPr>
        <p:cNvPr id="1" name=""/>
        <p:cNvGrpSpPr/>
        <p:nvPr/>
      </p:nvGrpSpPr>
      <p:grpSpPr>
        <a:xfrm>
          <a:off x="0" y="0"/>
          <a:ext cx="0" cy="0"/>
          <a:chOff x="0" y="0"/>
          <a:chExt cx="0" cy="0"/>
        </a:xfrm>
      </p:grpSpPr>
      <p:sp>
        <p:nvSpPr>
          <p:cNvPr id="3" name="Title Placeholder 14">
            <a:extLst>
              <a:ext uri="{FF2B5EF4-FFF2-40B4-BE49-F238E27FC236}">
                <a16:creationId xmlns:a16="http://schemas.microsoft.com/office/drawing/2014/main" id="{00935B5F-1B6F-2792-E4B5-BA3DA2640DBB}"/>
              </a:ext>
            </a:extLst>
          </p:cNvPr>
          <p:cNvSpPr>
            <a:spLocks noGrp="1"/>
          </p:cNvSpPr>
          <p:nvPr>
            <p:ph type="title" hasCustomPrompt="1"/>
          </p:nvPr>
        </p:nvSpPr>
        <p:spPr>
          <a:xfrm>
            <a:off x="637140" y="657225"/>
            <a:ext cx="9449396" cy="745040"/>
          </a:xfrm>
          <a:prstGeom prst="rect">
            <a:avLst/>
          </a:prstGeom>
        </p:spPr>
        <p:txBody>
          <a:bodyPr vert="horz" lIns="91440" tIns="45720" rIns="91440" bIns="45720" rtlCol="0" anchor="t">
            <a:noAutofit/>
          </a:bodyPr>
          <a:lstStyle>
            <a:lvl1pPr>
              <a:defRPr sz="5000">
                <a:solidFill>
                  <a:schemeClr val="bg1"/>
                </a:solidFill>
              </a:defRPr>
            </a:lvl1pPr>
          </a:lstStyle>
          <a:p>
            <a:r>
              <a:rPr lang="en-GB" err="1"/>
              <a:t>Pealkiri</a:t>
            </a:r>
            <a:endParaRPr lang="et-EE"/>
          </a:p>
        </p:txBody>
      </p:sp>
      <p:sp>
        <p:nvSpPr>
          <p:cNvPr id="2" name="Text Placeholder 14">
            <a:extLst>
              <a:ext uri="{FF2B5EF4-FFF2-40B4-BE49-F238E27FC236}">
                <a16:creationId xmlns:a16="http://schemas.microsoft.com/office/drawing/2014/main" id="{854D4115-CA2C-63EB-539F-0739D8265879}"/>
              </a:ext>
            </a:extLst>
          </p:cNvPr>
          <p:cNvSpPr>
            <a:spLocks noGrp="1"/>
          </p:cNvSpPr>
          <p:nvPr>
            <p:ph type="body" sz="quarter" idx="11"/>
          </p:nvPr>
        </p:nvSpPr>
        <p:spPr>
          <a:xfrm>
            <a:off x="623888" y="2147306"/>
            <a:ext cx="9452800" cy="4693762"/>
          </a:xfrm>
          <a:prstGeom prst="rect">
            <a:avLst/>
          </a:prstGeom>
        </p:spPr>
        <p:txBody>
          <a:bodyPr wrap="square" bIns="720000" anchor="b" anchorCtr="0"/>
          <a:lstStyle>
            <a:lvl1pPr marL="0" indent="0">
              <a:lnSpc>
                <a:spcPct val="100000"/>
              </a:lnSpc>
              <a:spcBef>
                <a:spcPts val="0"/>
              </a:spcBef>
              <a:spcAft>
                <a:spcPts val="800"/>
              </a:spcAft>
              <a:buNone/>
              <a:defRPr sz="1800">
                <a:solidFill>
                  <a:schemeClr val="bg1"/>
                </a:solidFill>
                <a:latin typeface="Aino" panose="02000603040504020204" pitchFamily="2" charset="77"/>
              </a:defRPr>
            </a:lvl1pPr>
            <a:lvl2pPr>
              <a:defRPr sz="1800">
                <a:latin typeface="Aino "/>
              </a:defRPr>
            </a:lvl2pPr>
            <a:lvl3pPr>
              <a:defRPr sz="1800">
                <a:latin typeface="Aino "/>
              </a:defRPr>
            </a:lvl3pPr>
            <a:lvl4pPr>
              <a:defRPr sz="1800">
                <a:latin typeface="Aino "/>
              </a:defRPr>
            </a:lvl4pPr>
            <a:lvl5pPr>
              <a:defRPr sz="1800">
                <a:latin typeface="Aino "/>
              </a:defRPr>
            </a:lvl5pPr>
          </a:lstStyle>
          <a:p>
            <a:pPr lvl="0"/>
            <a:r>
              <a:rPr lang="en-US"/>
              <a:t>Click to edit Master text styles</a:t>
            </a:r>
          </a:p>
        </p:txBody>
      </p:sp>
      <p:sp>
        <p:nvSpPr>
          <p:cNvPr id="5" name="TextBox 4">
            <a:extLst>
              <a:ext uri="{FF2B5EF4-FFF2-40B4-BE49-F238E27FC236}">
                <a16:creationId xmlns:a16="http://schemas.microsoft.com/office/drawing/2014/main" id="{A4D4D0BD-0A0D-75AA-A878-F2987E9DBC71}"/>
              </a:ext>
            </a:extLst>
          </p:cNvPr>
          <p:cNvSpPr txBox="1"/>
          <p:nvPr userDrawn="1"/>
        </p:nvSpPr>
        <p:spPr>
          <a:xfrm>
            <a:off x="597384" y="6383794"/>
            <a:ext cx="10944224" cy="215444"/>
          </a:xfrm>
          <a:prstGeom prst="rect">
            <a:avLst/>
          </a:prstGeom>
          <a:noFill/>
        </p:spPr>
        <p:txBody>
          <a:bodyPr wrap="square" anchor="ctr">
            <a:spAutoFit/>
          </a:bodyPr>
          <a:lstStyle/>
          <a:p>
            <a:pPr algn="ctr"/>
            <a:r>
              <a:rPr lang="et-EE" sz="800" b="0" i="0" dirty="0" err="1">
                <a:solidFill>
                  <a:schemeClr val="bg1"/>
                </a:solidFill>
                <a:effectLst/>
                <a:latin typeface="Aino" panose="02000603040504020204" pitchFamily="50" charset="-70"/>
              </a:rPr>
              <a:t>EASi</a:t>
            </a:r>
            <a:r>
              <a:rPr lang="et-EE" sz="800" b="0" i="0" dirty="0">
                <a:solidFill>
                  <a:schemeClr val="bg1"/>
                </a:solidFill>
                <a:effectLst/>
                <a:latin typeface="Aino" panose="02000603040504020204" pitchFamily="50" charset="-70"/>
              </a:rPr>
              <a:t> ja KredExi ühendasutus</a:t>
            </a:r>
            <a:endParaRPr lang="et-EE" sz="800" dirty="0">
              <a:solidFill>
                <a:schemeClr val="bg1"/>
              </a:solidFill>
              <a:latin typeface="Aino" panose="02000603040504020204" pitchFamily="50" charset="-70"/>
            </a:endParaRPr>
          </a:p>
        </p:txBody>
      </p:sp>
    </p:spTree>
    <p:extLst>
      <p:ext uri="{BB962C8B-B14F-4D97-AF65-F5344CB8AC3E}">
        <p14:creationId xmlns:p14="http://schemas.microsoft.com/office/powerpoint/2010/main" val="1949417209"/>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arkmode-Pealkiri+2xTulp">
    <p:bg>
      <p:bgPr>
        <a:solidFill>
          <a:schemeClr val="tx2"/>
        </a:solidFill>
        <a:effectLst/>
      </p:bgPr>
    </p:bg>
    <p:spTree>
      <p:nvGrpSpPr>
        <p:cNvPr id="1" name=""/>
        <p:cNvGrpSpPr/>
        <p:nvPr/>
      </p:nvGrpSpPr>
      <p:grpSpPr>
        <a:xfrm>
          <a:off x="0" y="0"/>
          <a:ext cx="0" cy="0"/>
          <a:chOff x="0" y="0"/>
          <a:chExt cx="0" cy="0"/>
        </a:xfrm>
      </p:grpSpPr>
      <p:sp>
        <p:nvSpPr>
          <p:cNvPr id="13" name="Title Placeholder 14">
            <a:extLst>
              <a:ext uri="{FF2B5EF4-FFF2-40B4-BE49-F238E27FC236}">
                <a16:creationId xmlns:a16="http://schemas.microsoft.com/office/drawing/2014/main" id="{360AAC97-3D45-D64E-975E-F75F2F4E986A}"/>
              </a:ext>
            </a:extLst>
          </p:cNvPr>
          <p:cNvSpPr>
            <a:spLocks noGrp="1"/>
          </p:cNvSpPr>
          <p:nvPr>
            <p:ph type="title" hasCustomPrompt="1"/>
          </p:nvPr>
        </p:nvSpPr>
        <p:spPr>
          <a:xfrm>
            <a:off x="637140" y="657225"/>
            <a:ext cx="10930974" cy="745040"/>
          </a:xfrm>
          <a:prstGeom prst="rect">
            <a:avLst/>
          </a:prstGeom>
        </p:spPr>
        <p:txBody>
          <a:bodyPr vert="horz" lIns="91440" tIns="45720" rIns="91440" bIns="45720" rtlCol="0" anchor="t">
            <a:noAutofit/>
          </a:bodyPr>
          <a:lstStyle>
            <a:lvl1pPr>
              <a:defRPr sz="5000">
                <a:solidFill>
                  <a:schemeClr val="bg1"/>
                </a:solidFill>
              </a:defRPr>
            </a:lvl1pPr>
          </a:lstStyle>
          <a:p>
            <a:r>
              <a:rPr lang="en-GB" err="1"/>
              <a:t>Pealkiri</a:t>
            </a:r>
            <a:endParaRPr lang="et-EE"/>
          </a:p>
        </p:txBody>
      </p:sp>
      <p:sp>
        <p:nvSpPr>
          <p:cNvPr id="2" name="Text Placeholder 14">
            <a:extLst>
              <a:ext uri="{FF2B5EF4-FFF2-40B4-BE49-F238E27FC236}">
                <a16:creationId xmlns:a16="http://schemas.microsoft.com/office/drawing/2014/main" id="{F258E906-9FFA-E9F6-A4F6-E6AB21A68E20}"/>
              </a:ext>
            </a:extLst>
          </p:cNvPr>
          <p:cNvSpPr>
            <a:spLocks noGrp="1"/>
          </p:cNvSpPr>
          <p:nvPr>
            <p:ph type="body" sz="quarter" idx="11"/>
          </p:nvPr>
        </p:nvSpPr>
        <p:spPr>
          <a:xfrm>
            <a:off x="623888" y="1897039"/>
            <a:ext cx="5472112" cy="4303737"/>
          </a:xfrm>
          <a:prstGeom prst="rect">
            <a:avLst/>
          </a:prstGeom>
        </p:spPr>
        <p:txBody>
          <a:bodyPr bIns="720000" anchor="t" anchorCtr="0"/>
          <a:lstStyle>
            <a:lvl1pPr marL="285750" indent="-285750">
              <a:lnSpc>
                <a:spcPct val="100000"/>
              </a:lnSpc>
              <a:spcBef>
                <a:spcPts val="0"/>
              </a:spcBef>
              <a:spcAft>
                <a:spcPts val="800"/>
              </a:spcAft>
              <a:buClr>
                <a:schemeClr val="bg1"/>
              </a:buClr>
              <a:buFont typeface="System Font Regular"/>
              <a:buChar char="+"/>
              <a:defRPr sz="1800">
                <a:solidFill>
                  <a:schemeClr val="bg1"/>
                </a:solidFill>
                <a:latin typeface="Aino" panose="02000603040504020204" pitchFamily="2" charset="77"/>
              </a:defRPr>
            </a:lvl1pPr>
            <a:lvl2pPr>
              <a:defRPr sz="1800">
                <a:latin typeface="Aino "/>
              </a:defRPr>
            </a:lvl2pPr>
            <a:lvl3pPr>
              <a:defRPr sz="1800">
                <a:latin typeface="Aino "/>
              </a:defRPr>
            </a:lvl3pPr>
            <a:lvl4pPr>
              <a:defRPr sz="1800">
                <a:latin typeface="Aino "/>
              </a:defRPr>
            </a:lvl4pPr>
            <a:lvl5pPr>
              <a:defRPr sz="1800">
                <a:latin typeface="Aino "/>
              </a:defRPr>
            </a:lvl5pPr>
          </a:lstStyle>
          <a:p>
            <a:pPr lvl="0"/>
            <a:r>
              <a:rPr lang="en-US"/>
              <a:t>Click to edit Master text styles</a:t>
            </a:r>
          </a:p>
        </p:txBody>
      </p:sp>
      <p:sp>
        <p:nvSpPr>
          <p:cNvPr id="4" name="Text Placeholder 14">
            <a:extLst>
              <a:ext uri="{FF2B5EF4-FFF2-40B4-BE49-F238E27FC236}">
                <a16:creationId xmlns:a16="http://schemas.microsoft.com/office/drawing/2014/main" id="{AB472E2C-4393-C70E-FE6C-BCD25BE011F9}"/>
              </a:ext>
            </a:extLst>
          </p:cNvPr>
          <p:cNvSpPr>
            <a:spLocks noGrp="1"/>
          </p:cNvSpPr>
          <p:nvPr>
            <p:ph type="body" sz="quarter" idx="12"/>
          </p:nvPr>
        </p:nvSpPr>
        <p:spPr>
          <a:xfrm>
            <a:off x="6096000" y="1897039"/>
            <a:ext cx="5472112" cy="4303737"/>
          </a:xfrm>
          <a:prstGeom prst="rect">
            <a:avLst/>
          </a:prstGeom>
        </p:spPr>
        <p:txBody>
          <a:bodyPr bIns="720000" anchor="t" anchorCtr="0"/>
          <a:lstStyle>
            <a:lvl1pPr marL="285750" indent="-285750">
              <a:lnSpc>
                <a:spcPct val="100000"/>
              </a:lnSpc>
              <a:spcBef>
                <a:spcPts val="0"/>
              </a:spcBef>
              <a:spcAft>
                <a:spcPts val="800"/>
              </a:spcAft>
              <a:buClr>
                <a:schemeClr val="bg1"/>
              </a:buClr>
              <a:buFont typeface="System Font Regular"/>
              <a:buChar char="+"/>
              <a:defRPr sz="1800">
                <a:solidFill>
                  <a:schemeClr val="bg1"/>
                </a:solidFill>
                <a:latin typeface="Aino" panose="02000603040504020204" pitchFamily="2" charset="77"/>
              </a:defRPr>
            </a:lvl1pPr>
            <a:lvl2pPr>
              <a:defRPr sz="1800">
                <a:latin typeface="Aino "/>
              </a:defRPr>
            </a:lvl2pPr>
            <a:lvl3pPr>
              <a:defRPr sz="1800">
                <a:latin typeface="Aino "/>
              </a:defRPr>
            </a:lvl3pPr>
            <a:lvl4pPr>
              <a:defRPr sz="1800">
                <a:latin typeface="Aino "/>
              </a:defRPr>
            </a:lvl4pPr>
            <a:lvl5pPr>
              <a:defRPr sz="1800">
                <a:latin typeface="Aino "/>
              </a:defRPr>
            </a:lvl5pPr>
          </a:lstStyle>
          <a:p>
            <a:pPr lvl="0"/>
            <a:r>
              <a:rPr lang="en-US"/>
              <a:t>Click to edit Master text styles</a:t>
            </a:r>
          </a:p>
        </p:txBody>
      </p:sp>
      <p:sp>
        <p:nvSpPr>
          <p:cNvPr id="3" name="TextBox 2">
            <a:extLst>
              <a:ext uri="{FF2B5EF4-FFF2-40B4-BE49-F238E27FC236}">
                <a16:creationId xmlns:a16="http://schemas.microsoft.com/office/drawing/2014/main" id="{5B669DB8-073B-0A5F-5780-682363FDD239}"/>
              </a:ext>
            </a:extLst>
          </p:cNvPr>
          <p:cNvSpPr txBox="1"/>
          <p:nvPr userDrawn="1"/>
        </p:nvSpPr>
        <p:spPr>
          <a:xfrm>
            <a:off x="597384" y="6383794"/>
            <a:ext cx="10944224" cy="215444"/>
          </a:xfrm>
          <a:prstGeom prst="rect">
            <a:avLst/>
          </a:prstGeom>
          <a:noFill/>
        </p:spPr>
        <p:txBody>
          <a:bodyPr wrap="square" anchor="ctr">
            <a:spAutoFit/>
          </a:bodyPr>
          <a:lstStyle/>
          <a:p>
            <a:pPr algn="ctr"/>
            <a:r>
              <a:rPr lang="et-EE" sz="800" b="0" i="0" dirty="0" err="1">
                <a:solidFill>
                  <a:schemeClr val="bg1"/>
                </a:solidFill>
                <a:effectLst/>
                <a:latin typeface="Aino" panose="02000603040504020204" pitchFamily="50" charset="-70"/>
              </a:rPr>
              <a:t>EASi</a:t>
            </a:r>
            <a:r>
              <a:rPr lang="et-EE" sz="800" b="0" i="0" dirty="0">
                <a:solidFill>
                  <a:schemeClr val="bg1"/>
                </a:solidFill>
                <a:effectLst/>
                <a:latin typeface="Aino" panose="02000603040504020204" pitchFamily="50" charset="-70"/>
              </a:rPr>
              <a:t> ja KredExi ühendasutus</a:t>
            </a:r>
            <a:endParaRPr lang="et-EE" sz="800" dirty="0">
              <a:solidFill>
                <a:schemeClr val="bg1"/>
              </a:solidFill>
              <a:latin typeface="Aino" panose="02000603040504020204" pitchFamily="50" charset="-70"/>
            </a:endParaRPr>
          </a:p>
        </p:txBody>
      </p:sp>
    </p:spTree>
    <p:extLst>
      <p:ext uri="{BB962C8B-B14F-4D97-AF65-F5344CB8AC3E}">
        <p14:creationId xmlns:p14="http://schemas.microsoft.com/office/powerpoint/2010/main" val="29298209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arkmode-Pealkiri+3xTulp">
    <p:bg>
      <p:bgPr>
        <a:solidFill>
          <a:schemeClr val="tx2"/>
        </a:solidFill>
        <a:effectLst/>
      </p:bgPr>
    </p:bg>
    <p:spTree>
      <p:nvGrpSpPr>
        <p:cNvPr id="1" name=""/>
        <p:cNvGrpSpPr/>
        <p:nvPr/>
      </p:nvGrpSpPr>
      <p:grpSpPr>
        <a:xfrm>
          <a:off x="0" y="0"/>
          <a:ext cx="0" cy="0"/>
          <a:chOff x="0" y="0"/>
          <a:chExt cx="0" cy="0"/>
        </a:xfrm>
      </p:grpSpPr>
      <p:sp>
        <p:nvSpPr>
          <p:cNvPr id="13" name="Title Placeholder 14">
            <a:extLst>
              <a:ext uri="{FF2B5EF4-FFF2-40B4-BE49-F238E27FC236}">
                <a16:creationId xmlns:a16="http://schemas.microsoft.com/office/drawing/2014/main" id="{360AAC97-3D45-D64E-975E-F75F2F4E986A}"/>
              </a:ext>
            </a:extLst>
          </p:cNvPr>
          <p:cNvSpPr>
            <a:spLocks noGrp="1"/>
          </p:cNvSpPr>
          <p:nvPr>
            <p:ph type="title" hasCustomPrompt="1"/>
          </p:nvPr>
        </p:nvSpPr>
        <p:spPr>
          <a:xfrm>
            <a:off x="637139" y="657225"/>
            <a:ext cx="11043583" cy="745040"/>
          </a:xfrm>
          <a:prstGeom prst="rect">
            <a:avLst/>
          </a:prstGeom>
        </p:spPr>
        <p:txBody>
          <a:bodyPr vert="horz" lIns="91440" tIns="45720" rIns="91440" bIns="45720" rtlCol="0" anchor="t">
            <a:noAutofit/>
          </a:bodyPr>
          <a:lstStyle>
            <a:lvl1pPr>
              <a:defRPr sz="5000">
                <a:solidFill>
                  <a:schemeClr val="bg1"/>
                </a:solidFill>
              </a:defRPr>
            </a:lvl1pPr>
          </a:lstStyle>
          <a:p>
            <a:r>
              <a:rPr lang="en-GB" err="1"/>
              <a:t>Pealkiri</a:t>
            </a:r>
            <a:endParaRPr lang="et-EE"/>
          </a:p>
        </p:txBody>
      </p:sp>
      <p:sp>
        <p:nvSpPr>
          <p:cNvPr id="4" name="Text Placeholder 14">
            <a:extLst>
              <a:ext uri="{FF2B5EF4-FFF2-40B4-BE49-F238E27FC236}">
                <a16:creationId xmlns:a16="http://schemas.microsoft.com/office/drawing/2014/main" id="{B815A89F-659D-F3CE-D907-44F410847939}"/>
              </a:ext>
            </a:extLst>
          </p:cNvPr>
          <p:cNvSpPr>
            <a:spLocks noGrp="1"/>
          </p:cNvSpPr>
          <p:nvPr>
            <p:ph type="body" sz="quarter" idx="14"/>
          </p:nvPr>
        </p:nvSpPr>
        <p:spPr>
          <a:xfrm>
            <a:off x="623888" y="1897039"/>
            <a:ext cx="3600000" cy="4303737"/>
          </a:xfrm>
          <a:prstGeom prst="rect">
            <a:avLst/>
          </a:prstGeom>
        </p:spPr>
        <p:txBody>
          <a:bodyPr bIns="720000" anchor="t" anchorCtr="0"/>
          <a:lstStyle>
            <a:lvl1pPr marL="285750" indent="-285750">
              <a:lnSpc>
                <a:spcPct val="100000"/>
              </a:lnSpc>
              <a:spcBef>
                <a:spcPts val="0"/>
              </a:spcBef>
              <a:spcAft>
                <a:spcPts val="800"/>
              </a:spcAft>
              <a:buClr>
                <a:schemeClr val="bg1"/>
              </a:buClr>
              <a:buFont typeface="System Font Regular"/>
              <a:buChar char="+"/>
              <a:defRPr sz="1800">
                <a:solidFill>
                  <a:schemeClr val="bg1"/>
                </a:solidFill>
                <a:latin typeface="Aino" panose="02000603040504020204" pitchFamily="2" charset="77"/>
              </a:defRPr>
            </a:lvl1pPr>
            <a:lvl2pPr>
              <a:defRPr sz="1800">
                <a:latin typeface="Aino "/>
              </a:defRPr>
            </a:lvl2pPr>
            <a:lvl3pPr>
              <a:defRPr sz="1800">
                <a:latin typeface="Aino "/>
              </a:defRPr>
            </a:lvl3pPr>
            <a:lvl4pPr>
              <a:defRPr sz="1800">
                <a:latin typeface="Aino "/>
              </a:defRPr>
            </a:lvl4pPr>
            <a:lvl5pPr>
              <a:defRPr sz="1800">
                <a:latin typeface="Aino "/>
              </a:defRPr>
            </a:lvl5pPr>
          </a:lstStyle>
          <a:p>
            <a:pPr lvl="0"/>
            <a:r>
              <a:rPr lang="en-US"/>
              <a:t>Click to edit Master text styles</a:t>
            </a:r>
          </a:p>
        </p:txBody>
      </p:sp>
      <p:sp>
        <p:nvSpPr>
          <p:cNvPr id="5" name="Text Placeholder 14">
            <a:extLst>
              <a:ext uri="{FF2B5EF4-FFF2-40B4-BE49-F238E27FC236}">
                <a16:creationId xmlns:a16="http://schemas.microsoft.com/office/drawing/2014/main" id="{A51D5226-F941-B02F-37FA-89194376CF97}"/>
              </a:ext>
            </a:extLst>
          </p:cNvPr>
          <p:cNvSpPr>
            <a:spLocks noGrp="1"/>
          </p:cNvSpPr>
          <p:nvPr>
            <p:ph type="body" sz="quarter" idx="15"/>
          </p:nvPr>
        </p:nvSpPr>
        <p:spPr>
          <a:xfrm>
            <a:off x="4312444" y="1897039"/>
            <a:ext cx="3600000" cy="4303737"/>
          </a:xfrm>
          <a:prstGeom prst="rect">
            <a:avLst/>
          </a:prstGeom>
        </p:spPr>
        <p:txBody>
          <a:bodyPr bIns="720000" anchor="t" anchorCtr="0"/>
          <a:lstStyle>
            <a:lvl1pPr marL="285750" indent="-285750">
              <a:lnSpc>
                <a:spcPct val="100000"/>
              </a:lnSpc>
              <a:spcBef>
                <a:spcPts val="0"/>
              </a:spcBef>
              <a:spcAft>
                <a:spcPts val="800"/>
              </a:spcAft>
              <a:buClr>
                <a:schemeClr val="bg1"/>
              </a:buClr>
              <a:buFont typeface="System Font Regular"/>
              <a:buChar char="+"/>
              <a:defRPr sz="1800">
                <a:solidFill>
                  <a:schemeClr val="bg1"/>
                </a:solidFill>
                <a:latin typeface="Aino" panose="02000603040504020204" pitchFamily="2" charset="77"/>
              </a:defRPr>
            </a:lvl1pPr>
            <a:lvl2pPr>
              <a:defRPr sz="1800">
                <a:latin typeface="Aino "/>
              </a:defRPr>
            </a:lvl2pPr>
            <a:lvl3pPr>
              <a:defRPr sz="1800">
                <a:latin typeface="Aino "/>
              </a:defRPr>
            </a:lvl3pPr>
            <a:lvl4pPr>
              <a:defRPr sz="1800">
                <a:latin typeface="Aino "/>
              </a:defRPr>
            </a:lvl4pPr>
            <a:lvl5pPr>
              <a:defRPr sz="1800">
                <a:latin typeface="Aino "/>
              </a:defRPr>
            </a:lvl5pPr>
          </a:lstStyle>
          <a:p>
            <a:pPr lvl="0"/>
            <a:r>
              <a:rPr lang="en-US"/>
              <a:t>Click to edit Master text styles</a:t>
            </a:r>
          </a:p>
        </p:txBody>
      </p:sp>
      <p:sp>
        <p:nvSpPr>
          <p:cNvPr id="7" name="Text Placeholder 14">
            <a:extLst>
              <a:ext uri="{FF2B5EF4-FFF2-40B4-BE49-F238E27FC236}">
                <a16:creationId xmlns:a16="http://schemas.microsoft.com/office/drawing/2014/main" id="{E5E8A2DE-D462-9C37-B68C-8C2A55B3A06F}"/>
              </a:ext>
            </a:extLst>
          </p:cNvPr>
          <p:cNvSpPr>
            <a:spLocks noGrp="1"/>
          </p:cNvSpPr>
          <p:nvPr>
            <p:ph type="body" sz="quarter" idx="16"/>
          </p:nvPr>
        </p:nvSpPr>
        <p:spPr>
          <a:xfrm>
            <a:off x="8001000" y="1897039"/>
            <a:ext cx="3600000" cy="4303737"/>
          </a:xfrm>
          <a:prstGeom prst="rect">
            <a:avLst/>
          </a:prstGeom>
        </p:spPr>
        <p:txBody>
          <a:bodyPr bIns="720000" anchor="t" anchorCtr="0"/>
          <a:lstStyle>
            <a:lvl1pPr marL="285750" indent="-285750">
              <a:lnSpc>
                <a:spcPct val="100000"/>
              </a:lnSpc>
              <a:spcBef>
                <a:spcPts val="0"/>
              </a:spcBef>
              <a:spcAft>
                <a:spcPts val="800"/>
              </a:spcAft>
              <a:buClr>
                <a:schemeClr val="bg1"/>
              </a:buClr>
              <a:buFont typeface="System Font Regular"/>
              <a:buChar char="+"/>
              <a:defRPr sz="1800">
                <a:solidFill>
                  <a:schemeClr val="bg1"/>
                </a:solidFill>
                <a:latin typeface="Aino" panose="02000603040504020204" pitchFamily="2" charset="77"/>
              </a:defRPr>
            </a:lvl1pPr>
            <a:lvl2pPr>
              <a:defRPr sz="1800">
                <a:latin typeface="Aino "/>
              </a:defRPr>
            </a:lvl2pPr>
            <a:lvl3pPr>
              <a:defRPr sz="1800">
                <a:latin typeface="Aino "/>
              </a:defRPr>
            </a:lvl3pPr>
            <a:lvl4pPr>
              <a:defRPr sz="1800">
                <a:latin typeface="Aino "/>
              </a:defRPr>
            </a:lvl4pPr>
            <a:lvl5pPr>
              <a:defRPr sz="1800">
                <a:latin typeface="Aino "/>
              </a:defRPr>
            </a:lvl5pPr>
          </a:lstStyle>
          <a:p>
            <a:pPr lvl="0"/>
            <a:r>
              <a:rPr lang="en-US"/>
              <a:t>Click to edit Master text styles</a:t>
            </a:r>
          </a:p>
        </p:txBody>
      </p:sp>
      <p:sp>
        <p:nvSpPr>
          <p:cNvPr id="2" name="TextBox 1">
            <a:extLst>
              <a:ext uri="{FF2B5EF4-FFF2-40B4-BE49-F238E27FC236}">
                <a16:creationId xmlns:a16="http://schemas.microsoft.com/office/drawing/2014/main" id="{DA4E0335-8BD9-3B2C-B754-5B39F6BE646D}"/>
              </a:ext>
            </a:extLst>
          </p:cNvPr>
          <p:cNvSpPr txBox="1"/>
          <p:nvPr userDrawn="1"/>
        </p:nvSpPr>
        <p:spPr>
          <a:xfrm>
            <a:off x="597384" y="6383794"/>
            <a:ext cx="10944224" cy="215444"/>
          </a:xfrm>
          <a:prstGeom prst="rect">
            <a:avLst/>
          </a:prstGeom>
          <a:noFill/>
        </p:spPr>
        <p:txBody>
          <a:bodyPr wrap="square" anchor="ctr">
            <a:spAutoFit/>
          </a:bodyPr>
          <a:lstStyle/>
          <a:p>
            <a:pPr algn="ctr"/>
            <a:r>
              <a:rPr lang="et-EE" sz="800" b="0" i="0" dirty="0" err="1">
                <a:solidFill>
                  <a:schemeClr val="bg1"/>
                </a:solidFill>
                <a:effectLst/>
                <a:latin typeface="Aino" panose="02000603040504020204" pitchFamily="50" charset="-70"/>
              </a:rPr>
              <a:t>EASi</a:t>
            </a:r>
            <a:r>
              <a:rPr lang="et-EE" sz="800" b="0" i="0" dirty="0">
                <a:solidFill>
                  <a:schemeClr val="bg1"/>
                </a:solidFill>
                <a:effectLst/>
                <a:latin typeface="Aino" panose="02000603040504020204" pitchFamily="50" charset="-70"/>
              </a:rPr>
              <a:t> ja KredExi ühendasutus</a:t>
            </a:r>
            <a:endParaRPr lang="et-EE" sz="800" dirty="0">
              <a:solidFill>
                <a:schemeClr val="bg1"/>
              </a:solidFill>
              <a:latin typeface="Aino" panose="02000603040504020204" pitchFamily="50" charset="-70"/>
            </a:endParaRPr>
          </a:p>
        </p:txBody>
      </p:sp>
    </p:spTree>
    <p:extLst>
      <p:ext uri="{BB962C8B-B14F-4D97-AF65-F5344CB8AC3E}">
        <p14:creationId xmlns:p14="http://schemas.microsoft.com/office/powerpoint/2010/main" val="24933822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arkmode-Pealkiri+Sisu+Pilt">
    <p:bg>
      <p:bgPr>
        <a:solidFill>
          <a:schemeClr val="tx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FD12C8-D2D9-921B-0CF3-0AB52CFA91AE}"/>
              </a:ext>
            </a:extLst>
          </p:cNvPr>
          <p:cNvSpPr/>
          <p:nvPr userDrawn="1"/>
        </p:nvSpPr>
        <p:spPr>
          <a:xfrm>
            <a:off x="4871864" y="6200775"/>
            <a:ext cx="2808312" cy="657225"/>
          </a:xfrm>
          <a:prstGeom prst="rect">
            <a:avLst/>
          </a:prstGeom>
          <a:solidFill>
            <a:schemeClr val="tx2"/>
          </a:solidFill>
          <a:ln w="14525" cap="flat">
            <a:noFill/>
            <a:prstDash val="solid"/>
            <a:miter/>
          </a:ln>
        </p:spPr>
        <p:txBody>
          <a:bodyPr rtlCol="0" anchor="ctr"/>
          <a:lstStyle/>
          <a:p>
            <a:pPr algn="l"/>
            <a:endParaRPr lang="en-EE"/>
          </a:p>
        </p:txBody>
      </p:sp>
      <p:sp>
        <p:nvSpPr>
          <p:cNvPr id="5" name="Picture Placeholder 4">
            <a:extLst>
              <a:ext uri="{FF2B5EF4-FFF2-40B4-BE49-F238E27FC236}">
                <a16:creationId xmlns:a16="http://schemas.microsoft.com/office/drawing/2014/main" id="{6FB02FC3-DA5A-4578-B011-B08687D578C6}"/>
              </a:ext>
            </a:extLst>
          </p:cNvPr>
          <p:cNvSpPr>
            <a:spLocks noGrp="1"/>
          </p:cNvSpPr>
          <p:nvPr>
            <p:ph type="pic" sz="quarter" idx="12"/>
          </p:nvPr>
        </p:nvSpPr>
        <p:spPr>
          <a:xfrm>
            <a:off x="6172200" y="0"/>
            <a:ext cx="6019800" cy="6858000"/>
          </a:xfrm>
          <a:prstGeom prst="rect">
            <a:avLst/>
          </a:prstGeom>
          <a:pattFill prst="pct5">
            <a:fgClr>
              <a:srgbClr val="0000F0"/>
            </a:fgClr>
            <a:bgClr>
              <a:schemeClr val="tx2"/>
            </a:bgClr>
          </a:pattFill>
        </p:spPr>
        <p:txBody>
          <a:bodyPr anchor="ctr" anchorCtr="0"/>
          <a:lstStyle>
            <a:lvl1pPr marL="0" indent="0" algn="ctr">
              <a:buNone/>
              <a:defRPr sz="1600" b="0" i="0">
                <a:solidFill>
                  <a:schemeClr val="bg1"/>
                </a:solidFill>
                <a:latin typeface="Aino" panose="02000603040504020204" pitchFamily="2" charset="77"/>
              </a:defRPr>
            </a:lvl1pPr>
          </a:lstStyle>
          <a:p>
            <a:r>
              <a:rPr lang="en-US"/>
              <a:t>Click icon to add picture</a:t>
            </a:r>
            <a:endParaRPr lang="et-EE"/>
          </a:p>
        </p:txBody>
      </p:sp>
      <p:sp>
        <p:nvSpPr>
          <p:cNvPr id="7" name="Text Placeholder 14">
            <a:extLst>
              <a:ext uri="{FF2B5EF4-FFF2-40B4-BE49-F238E27FC236}">
                <a16:creationId xmlns:a16="http://schemas.microsoft.com/office/drawing/2014/main" id="{869C6F01-A1AF-4E52-9C08-6D9F87CFFE2F}"/>
              </a:ext>
            </a:extLst>
          </p:cNvPr>
          <p:cNvSpPr>
            <a:spLocks noGrp="1"/>
          </p:cNvSpPr>
          <p:nvPr>
            <p:ph type="body" sz="quarter" idx="11"/>
          </p:nvPr>
        </p:nvSpPr>
        <p:spPr>
          <a:xfrm>
            <a:off x="623888" y="2539999"/>
            <a:ext cx="5535060" cy="4318001"/>
          </a:xfrm>
          <a:prstGeom prst="rect">
            <a:avLst/>
          </a:prstGeom>
        </p:spPr>
        <p:txBody>
          <a:bodyPr bIns="720000" anchor="b" anchorCtr="0"/>
          <a:lstStyle>
            <a:lvl1pPr marL="0" indent="0">
              <a:lnSpc>
                <a:spcPct val="100000"/>
              </a:lnSpc>
              <a:spcBef>
                <a:spcPts val="0"/>
              </a:spcBef>
              <a:spcAft>
                <a:spcPts val="800"/>
              </a:spcAft>
              <a:buNone/>
              <a:defRPr sz="1800">
                <a:solidFill>
                  <a:schemeClr val="bg1"/>
                </a:solidFill>
                <a:latin typeface="Aino" panose="02000603040504020204" pitchFamily="2" charset="77"/>
              </a:defRPr>
            </a:lvl1pPr>
            <a:lvl2pPr>
              <a:defRPr sz="1800">
                <a:latin typeface="Aino "/>
              </a:defRPr>
            </a:lvl2pPr>
            <a:lvl3pPr>
              <a:defRPr sz="1800">
                <a:latin typeface="Aino "/>
              </a:defRPr>
            </a:lvl3pPr>
            <a:lvl4pPr>
              <a:defRPr sz="1800">
                <a:latin typeface="Aino "/>
              </a:defRPr>
            </a:lvl4pPr>
            <a:lvl5pPr>
              <a:defRPr sz="1800">
                <a:latin typeface="Aino "/>
              </a:defRPr>
            </a:lvl5pPr>
          </a:lstStyle>
          <a:p>
            <a:pPr lvl="0"/>
            <a:r>
              <a:rPr lang="en-US"/>
              <a:t>Click to edit Master text styles</a:t>
            </a:r>
          </a:p>
        </p:txBody>
      </p:sp>
      <p:sp>
        <p:nvSpPr>
          <p:cNvPr id="9" name="Title Placeholder 14">
            <a:extLst>
              <a:ext uri="{FF2B5EF4-FFF2-40B4-BE49-F238E27FC236}">
                <a16:creationId xmlns:a16="http://schemas.microsoft.com/office/drawing/2014/main" id="{A3820757-5CE8-D349-BD0C-3476438E7482}"/>
              </a:ext>
            </a:extLst>
          </p:cNvPr>
          <p:cNvSpPr>
            <a:spLocks noGrp="1"/>
          </p:cNvSpPr>
          <p:nvPr>
            <p:ph type="title" hasCustomPrompt="1"/>
          </p:nvPr>
        </p:nvSpPr>
        <p:spPr>
          <a:xfrm>
            <a:off x="637140" y="657224"/>
            <a:ext cx="5521808" cy="1882775"/>
          </a:xfrm>
          <a:prstGeom prst="rect">
            <a:avLst/>
          </a:prstGeom>
        </p:spPr>
        <p:txBody>
          <a:bodyPr vert="horz" lIns="91440" tIns="45720" rIns="91440" bIns="45720" rtlCol="0" anchor="t">
            <a:noAutofit/>
          </a:bodyPr>
          <a:lstStyle>
            <a:lvl1pPr>
              <a:defRPr sz="5000">
                <a:solidFill>
                  <a:schemeClr val="bg1"/>
                </a:solidFill>
              </a:defRPr>
            </a:lvl1pPr>
          </a:lstStyle>
          <a:p>
            <a:r>
              <a:rPr lang="en-GB" dirty="0" err="1"/>
              <a:t>Pealkiri</a:t>
            </a:r>
            <a:endParaRPr lang="et-EE" dirty="0"/>
          </a:p>
        </p:txBody>
      </p:sp>
      <p:sp>
        <p:nvSpPr>
          <p:cNvPr id="6" name="TextBox 5">
            <a:extLst>
              <a:ext uri="{FF2B5EF4-FFF2-40B4-BE49-F238E27FC236}">
                <a16:creationId xmlns:a16="http://schemas.microsoft.com/office/drawing/2014/main" id="{E55BFDF6-1712-58E2-746B-9DFED2A8690F}"/>
              </a:ext>
            </a:extLst>
          </p:cNvPr>
          <p:cNvSpPr txBox="1"/>
          <p:nvPr userDrawn="1"/>
        </p:nvSpPr>
        <p:spPr>
          <a:xfrm>
            <a:off x="597384" y="6383794"/>
            <a:ext cx="5570624" cy="213558"/>
          </a:xfrm>
          <a:prstGeom prst="rect">
            <a:avLst/>
          </a:prstGeom>
          <a:noFill/>
        </p:spPr>
        <p:txBody>
          <a:bodyPr wrap="square" anchor="ctr">
            <a:spAutoFit/>
          </a:bodyPr>
          <a:lstStyle/>
          <a:p>
            <a:pPr algn="ctr"/>
            <a:r>
              <a:rPr lang="et-EE" sz="800" b="0" i="0" dirty="0" err="1">
                <a:solidFill>
                  <a:schemeClr val="bg1"/>
                </a:solidFill>
                <a:effectLst/>
                <a:latin typeface="Aino" panose="02000603040504020204" pitchFamily="2" charset="77"/>
              </a:rPr>
              <a:t>EASi</a:t>
            </a:r>
            <a:r>
              <a:rPr lang="et-EE" sz="800" b="0" i="0" dirty="0">
                <a:solidFill>
                  <a:schemeClr val="bg1"/>
                </a:solidFill>
                <a:effectLst/>
                <a:latin typeface="Aino" panose="02000603040504020204" pitchFamily="2" charset="77"/>
              </a:rPr>
              <a:t> ja KredExi ühendasutus</a:t>
            </a:r>
            <a:endParaRPr lang="et-EE" sz="800" b="0" i="0" dirty="0">
              <a:solidFill>
                <a:schemeClr val="bg1"/>
              </a:solidFill>
              <a:latin typeface="Aino" panose="02000603040504020204" pitchFamily="2" charset="77"/>
            </a:endParaRPr>
          </a:p>
        </p:txBody>
      </p:sp>
    </p:spTree>
    <p:extLst>
      <p:ext uri="{BB962C8B-B14F-4D97-AF65-F5344CB8AC3E}">
        <p14:creationId xmlns:p14="http://schemas.microsoft.com/office/powerpoint/2010/main" val="3474013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ealkiri+Alapealkiri">
    <p:spTree>
      <p:nvGrpSpPr>
        <p:cNvPr id="1" name=""/>
        <p:cNvGrpSpPr/>
        <p:nvPr/>
      </p:nvGrpSpPr>
      <p:grpSpPr>
        <a:xfrm>
          <a:off x="0" y="0"/>
          <a:ext cx="0" cy="0"/>
          <a:chOff x="0" y="0"/>
          <a:chExt cx="0" cy="0"/>
        </a:xfrm>
      </p:grpSpPr>
      <p:sp>
        <p:nvSpPr>
          <p:cNvPr id="4" name="Text Placeholder 12">
            <a:extLst>
              <a:ext uri="{FF2B5EF4-FFF2-40B4-BE49-F238E27FC236}">
                <a16:creationId xmlns:a16="http://schemas.microsoft.com/office/drawing/2014/main" id="{1D1896FE-C8B2-41A9-278B-565FB0A35E60}"/>
              </a:ext>
            </a:extLst>
          </p:cNvPr>
          <p:cNvSpPr>
            <a:spLocks noGrp="1"/>
          </p:cNvSpPr>
          <p:nvPr>
            <p:ph type="body" sz="quarter" idx="10" hasCustomPrompt="1"/>
          </p:nvPr>
        </p:nvSpPr>
        <p:spPr>
          <a:xfrm>
            <a:off x="637139" y="1402265"/>
            <a:ext cx="10917721" cy="745040"/>
          </a:xfrm>
          <a:prstGeom prst="rect">
            <a:avLst/>
          </a:prstGeom>
        </p:spPr>
        <p:txBody>
          <a:bodyPr/>
          <a:lstStyle>
            <a:lvl1pPr marL="0" indent="0">
              <a:buNone/>
              <a:defRPr sz="2200" b="0" i="0" baseline="0">
                <a:solidFill>
                  <a:schemeClr val="tx1"/>
                </a:solidFill>
                <a:latin typeface="Aino" panose="02000603040504020204" pitchFamily="2" charset="77"/>
              </a:defRPr>
            </a:lvl1pPr>
            <a:lvl2pPr>
              <a:defRPr sz="1800" baseline="0">
                <a:solidFill>
                  <a:srgbClr val="323334"/>
                </a:solidFill>
                <a:latin typeface="Aino" panose="02000603040504020204" pitchFamily="50" charset="-70"/>
              </a:defRPr>
            </a:lvl2pPr>
            <a:lvl3pPr>
              <a:defRPr sz="1800" baseline="0">
                <a:solidFill>
                  <a:srgbClr val="323334"/>
                </a:solidFill>
                <a:latin typeface="Aino" panose="02000603040504020204" pitchFamily="50" charset="-70"/>
              </a:defRPr>
            </a:lvl3pPr>
            <a:lvl4pPr>
              <a:defRPr sz="1800" baseline="0">
                <a:solidFill>
                  <a:srgbClr val="323334"/>
                </a:solidFill>
                <a:latin typeface="Aino" panose="02000603040504020204" pitchFamily="50" charset="-70"/>
              </a:defRPr>
            </a:lvl4pPr>
            <a:lvl5pPr>
              <a:defRPr sz="1800" baseline="0">
                <a:solidFill>
                  <a:srgbClr val="323334"/>
                </a:solidFill>
                <a:latin typeface="Aino" panose="02000603040504020204" pitchFamily="50" charset="-70"/>
              </a:defRPr>
            </a:lvl5pPr>
          </a:lstStyle>
          <a:p>
            <a:pPr lvl="0"/>
            <a:r>
              <a:rPr lang="en-GB" dirty="0" err="1"/>
              <a:t>Alapealkiri</a:t>
            </a:r>
            <a:endParaRPr lang="en-GB" dirty="0"/>
          </a:p>
        </p:txBody>
      </p:sp>
      <p:sp>
        <p:nvSpPr>
          <p:cNvPr id="5" name="Title Placeholder 14">
            <a:extLst>
              <a:ext uri="{FF2B5EF4-FFF2-40B4-BE49-F238E27FC236}">
                <a16:creationId xmlns:a16="http://schemas.microsoft.com/office/drawing/2014/main" id="{A7FE0154-4123-D42B-AC78-3F84D53B05F0}"/>
              </a:ext>
            </a:extLst>
          </p:cNvPr>
          <p:cNvSpPr>
            <a:spLocks noGrp="1"/>
          </p:cNvSpPr>
          <p:nvPr>
            <p:ph type="title" hasCustomPrompt="1"/>
          </p:nvPr>
        </p:nvSpPr>
        <p:spPr>
          <a:xfrm>
            <a:off x="637139" y="657225"/>
            <a:ext cx="10930973" cy="745040"/>
          </a:xfrm>
          <a:prstGeom prst="rect">
            <a:avLst/>
          </a:prstGeom>
        </p:spPr>
        <p:txBody>
          <a:bodyPr vert="horz" lIns="91440" tIns="45720" rIns="91440" bIns="45720" rtlCol="0" anchor="t">
            <a:noAutofit/>
          </a:bodyPr>
          <a:lstStyle>
            <a:lvl1pPr>
              <a:defRPr sz="5000">
                <a:solidFill>
                  <a:schemeClr val="tx1"/>
                </a:solidFill>
              </a:defRPr>
            </a:lvl1pPr>
          </a:lstStyle>
          <a:p>
            <a:r>
              <a:rPr lang="en-GB" err="1"/>
              <a:t>Pealkiri</a:t>
            </a:r>
            <a:endParaRPr lang="et-EE"/>
          </a:p>
        </p:txBody>
      </p:sp>
      <p:sp>
        <p:nvSpPr>
          <p:cNvPr id="6" name="TextBox 5">
            <a:extLst>
              <a:ext uri="{FF2B5EF4-FFF2-40B4-BE49-F238E27FC236}">
                <a16:creationId xmlns:a16="http://schemas.microsoft.com/office/drawing/2014/main" id="{EC04CC9E-1A28-6B55-EBC1-87C8711F43E8}"/>
              </a:ext>
            </a:extLst>
          </p:cNvPr>
          <p:cNvSpPr txBox="1"/>
          <p:nvPr userDrawn="1"/>
        </p:nvSpPr>
        <p:spPr>
          <a:xfrm>
            <a:off x="597384" y="6383794"/>
            <a:ext cx="10944224" cy="215444"/>
          </a:xfrm>
          <a:prstGeom prst="rect">
            <a:avLst/>
          </a:prstGeom>
          <a:noFill/>
        </p:spPr>
        <p:txBody>
          <a:bodyPr wrap="square" anchor="ctr">
            <a:spAutoFit/>
          </a:bodyPr>
          <a:lstStyle/>
          <a:p>
            <a:pPr algn="ctr"/>
            <a:r>
              <a:rPr lang="et-EE" sz="800" b="0" i="0" dirty="0" err="1">
                <a:solidFill>
                  <a:schemeClr val="tx1"/>
                </a:solidFill>
                <a:effectLst/>
                <a:latin typeface="Aino" panose="02000603040504020204" pitchFamily="50" charset="-70"/>
              </a:rPr>
              <a:t>EASi</a:t>
            </a:r>
            <a:r>
              <a:rPr lang="et-EE" sz="800" b="0" i="0" dirty="0">
                <a:solidFill>
                  <a:schemeClr val="tx1"/>
                </a:solidFill>
                <a:effectLst/>
                <a:latin typeface="Aino" panose="02000603040504020204" pitchFamily="50" charset="-70"/>
              </a:rPr>
              <a:t> ja KredExi ühendasutus</a:t>
            </a:r>
            <a:endParaRPr lang="et-EE" sz="800" dirty="0">
              <a:solidFill>
                <a:schemeClr val="tx1"/>
              </a:solidFill>
              <a:latin typeface="Aino" panose="02000603040504020204" pitchFamily="50" charset="-70"/>
            </a:endParaRPr>
          </a:p>
        </p:txBody>
      </p:sp>
    </p:spTree>
    <p:extLst>
      <p:ext uri="{BB962C8B-B14F-4D97-AF65-F5344CB8AC3E}">
        <p14:creationId xmlns:p14="http://schemas.microsoft.com/office/powerpoint/2010/main" val="10405508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arkmode+Pealkiri+Rahnu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887" y="658801"/>
            <a:ext cx="6119813" cy="1788977"/>
          </a:xfrm>
        </p:spPr>
        <p:txBody>
          <a:bodyPr/>
          <a:lstStyle>
            <a:lvl1pPr>
              <a:defRPr sz="5000">
                <a:solidFill>
                  <a:schemeClr val="bg1"/>
                </a:solidFill>
              </a:defRPr>
            </a:lvl1pPr>
          </a:lstStyle>
          <a:p>
            <a:r>
              <a:rPr lang="en-US"/>
              <a:t>Click to edit Master title style</a:t>
            </a:r>
            <a:endParaRPr lang="en-GB" dirty="0"/>
          </a:p>
        </p:txBody>
      </p:sp>
      <p:sp>
        <p:nvSpPr>
          <p:cNvPr id="75" name="Picture Placeholder 75">
            <a:extLst>
              <a:ext uri="{FF2B5EF4-FFF2-40B4-BE49-F238E27FC236}">
                <a16:creationId xmlns:a16="http://schemas.microsoft.com/office/drawing/2014/main" id="{04CC8CD1-6D43-4BFE-A251-399626CA9ED4}"/>
              </a:ext>
            </a:extLst>
          </p:cNvPr>
          <p:cNvSpPr>
            <a:spLocks noGrp="1"/>
          </p:cNvSpPr>
          <p:nvPr>
            <p:ph type="pic" sz="quarter" idx="12" hasCustomPrompt="1"/>
          </p:nvPr>
        </p:nvSpPr>
        <p:spPr>
          <a:xfrm>
            <a:off x="6068285" y="2276475"/>
            <a:ext cx="5489404" cy="3960813"/>
          </a:xfrm>
          <a:custGeom>
            <a:avLst/>
            <a:gdLst>
              <a:gd name="connsiteX0" fmla="*/ 1348260 w 3473101"/>
              <a:gd name="connsiteY0" fmla="*/ 0 h 2505974"/>
              <a:gd name="connsiteX1" fmla="*/ 2124379 w 3473101"/>
              <a:gd name="connsiteY1" fmla="*/ 0 h 2505974"/>
              <a:gd name="connsiteX2" fmla="*/ 2576708 w 3473101"/>
              <a:gd name="connsiteY2" fmla="*/ 106790 h 2505974"/>
              <a:gd name="connsiteX3" fmla="*/ 2913856 w 3473101"/>
              <a:gd name="connsiteY3" fmla="*/ 275333 h 2505974"/>
              <a:gd name="connsiteX4" fmla="*/ 3421033 w 3473101"/>
              <a:gd name="connsiteY4" fmla="*/ 1499845 h 2505974"/>
              <a:gd name="connsiteX5" fmla="*/ 3319404 w 3473101"/>
              <a:gd name="connsiteY5" fmla="*/ 1814411 h 2505974"/>
              <a:gd name="connsiteX6" fmla="*/ 2520414 w 3473101"/>
              <a:gd name="connsiteY6" fmla="*/ 2493287 h 2505974"/>
              <a:gd name="connsiteX7" fmla="*/ 2360991 w 3473101"/>
              <a:gd name="connsiteY7" fmla="*/ 2505974 h 2505974"/>
              <a:gd name="connsiteX8" fmla="*/ 1009289 w 3473101"/>
              <a:gd name="connsiteY8" fmla="*/ 2505974 h 2505974"/>
              <a:gd name="connsiteX9" fmla="*/ 907697 w 3473101"/>
              <a:gd name="connsiteY9" fmla="*/ 2500844 h 2505974"/>
              <a:gd name="connsiteX10" fmla="*/ 4885 w 3473101"/>
              <a:gd name="connsiteY10" fmla="*/ 1598033 h 2505974"/>
              <a:gd name="connsiteX11" fmla="*/ 0 w 3473101"/>
              <a:gd name="connsiteY11" fmla="*/ 1501293 h 2505974"/>
              <a:gd name="connsiteX12" fmla="*/ 0 w 3473101"/>
              <a:gd name="connsiteY12" fmla="*/ 1345189 h 2505974"/>
              <a:gd name="connsiteX13" fmla="*/ 19273 w 3473101"/>
              <a:gd name="connsiteY13" fmla="*/ 1150325 h 2505974"/>
              <a:gd name="connsiteX14" fmla="*/ 295903 w 3473101"/>
              <a:gd name="connsiteY14" fmla="*/ 633389 h 2505974"/>
              <a:gd name="connsiteX15" fmla="*/ 633052 w 3473101"/>
              <a:gd name="connsiteY15" fmla="*/ 296240 h 2505974"/>
              <a:gd name="connsiteX16" fmla="*/ 1348260 w 3473101"/>
              <a:gd name="connsiteY16" fmla="*/ 0 h 250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73101" h="2505974">
                <a:moveTo>
                  <a:pt x="1348260" y="0"/>
                </a:moveTo>
                <a:lnTo>
                  <a:pt x="2124379" y="0"/>
                </a:lnTo>
                <a:cubicBezTo>
                  <a:pt x="2281372" y="0"/>
                  <a:pt x="2436235" y="36522"/>
                  <a:pt x="2576708" y="106790"/>
                </a:cubicBezTo>
                <a:lnTo>
                  <a:pt x="2913856" y="275333"/>
                </a:lnTo>
                <a:cubicBezTo>
                  <a:pt x="3364055" y="500465"/>
                  <a:pt x="3580219" y="1022352"/>
                  <a:pt x="3421033" y="1499845"/>
                </a:cubicBezTo>
                <a:lnTo>
                  <a:pt x="3319404" y="1814411"/>
                </a:lnTo>
                <a:cubicBezTo>
                  <a:pt x="3198916" y="2175814"/>
                  <a:pt x="2887934" y="2434310"/>
                  <a:pt x="2520414" y="2493287"/>
                </a:cubicBezTo>
                <a:lnTo>
                  <a:pt x="2360991" y="2505974"/>
                </a:lnTo>
                <a:lnTo>
                  <a:pt x="1009289" y="2505974"/>
                </a:lnTo>
                <a:lnTo>
                  <a:pt x="907697" y="2500844"/>
                </a:lnTo>
                <a:cubicBezTo>
                  <a:pt x="431673" y="2452501"/>
                  <a:pt x="53229" y="2074057"/>
                  <a:pt x="4885" y="1598033"/>
                </a:cubicBezTo>
                <a:lnTo>
                  <a:pt x="0" y="1501293"/>
                </a:lnTo>
                <a:lnTo>
                  <a:pt x="0" y="1345189"/>
                </a:lnTo>
                <a:lnTo>
                  <a:pt x="19273" y="1150325"/>
                </a:lnTo>
                <a:cubicBezTo>
                  <a:pt x="58128" y="955891"/>
                  <a:pt x="153623" y="775621"/>
                  <a:pt x="295903" y="633389"/>
                </a:cubicBezTo>
                <a:lnTo>
                  <a:pt x="633052" y="296240"/>
                </a:lnTo>
                <a:cubicBezTo>
                  <a:pt x="822759" y="106533"/>
                  <a:pt x="1080024" y="0"/>
                  <a:pt x="1348260" y="0"/>
                </a:cubicBezTo>
                <a:close/>
              </a:path>
            </a:pathLst>
          </a:custGeom>
          <a:solidFill>
            <a:schemeClr val="accent5"/>
          </a:solidFill>
        </p:spPr>
        <p:txBody>
          <a:bodyPr wrap="square" anchor="ctr" anchorCtr="0">
            <a:noAutofit/>
          </a:bodyPr>
          <a:lstStyle>
            <a:lvl1pPr marL="0" indent="0" algn="ctr">
              <a:buNone/>
              <a:defRPr lang="en-US" sz="1600" dirty="0">
                <a:latin typeface="Aino" panose="02000603040504020204" pitchFamily="2" charset="77"/>
              </a:defRPr>
            </a:lvl1pPr>
          </a:lstStyle>
          <a:p>
            <a:r>
              <a:rPr lang="en-US"/>
              <a:t>Click to add image</a:t>
            </a:r>
          </a:p>
        </p:txBody>
      </p:sp>
      <p:sp>
        <p:nvSpPr>
          <p:cNvPr id="76" name="Graphic 8">
            <a:extLst>
              <a:ext uri="{FF2B5EF4-FFF2-40B4-BE49-F238E27FC236}">
                <a16:creationId xmlns:a16="http://schemas.microsoft.com/office/drawing/2014/main" id="{A6772778-4656-4E59-BCD3-6DD1F984DA30}"/>
              </a:ext>
            </a:extLst>
          </p:cNvPr>
          <p:cNvSpPr/>
          <p:nvPr userDrawn="1"/>
        </p:nvSpPr>
        <p:spPr>
          <a:xfrm>
            <a:off x="9209016" y="1226859"/>
            <a:ext cx="2362979" cy="1636006"/>
          </a:xfrm>
          <a:custGeom>
            <a:avLst/>
            <a:gdLst>
              <a:gd name="connsiteX0" fmla="*/ 2459450 w 3010281"/>
              <a:gd name="connsiteY0" fmla="*/ 203454 h 2084165"/>
              <a:gd name="connsiteX1" fmla="*/ 1968151 w 3010281"/>
              <a:gd name="connsiteY1" fmla="*/ 0 h 2084165"/>
              <a:gd name="connsiteX2" fmla="*/ 1041940 w 3010281"/>
              <a:gd name="connsiteY2" fmla="*/ 0 h 2084165"/>
              <a:gd name="connsiteX3" fmla="*/ 550831 w 3010281"/>
              <a:gd name="connsiteY3" fmla="*/ 203454 h 2084165"/>
              <a:gd name="connsiteX4" fmla="*/ 203454 w 3010281"/>
              <a:gd name="connsiteY4" fmla="*/ 550831 h 2084165"/>
              <a:gd name="connsiteX5" fmla="*/ 203454 w 3010281"/>
              <a:gd name="connsiteY5" fmla="*/ 1533335 h 2084165"/>
              <a:gd name="connsiteX6" fmla="*/ 550831 w 3010281"/>
              <a:gd name="connsiteY6" fmla="*/ 1880711 h 2084165"/>
              <a:gd name="connsiteX7" fmla="*/ 1042035 w 3010281"/>
              <a:gd name="connsiteY7" fmla="*/ 2084165 h 2084165"/>
              <a:gd name="connsiteX8" fmla="*/ 2315528 w 3010281"/>
              <a:gd name="connsiteY8" fmla="*/ 2084165 h 2084165"/>
              <a:gd name="connsiteX9" fmla="*/ 3010281 w 3010281"/>
              <a:gd name="connsiteY9" fmla="*/ 1389412 h 2084165"/>
              <a:gd name="connsiteX10" fmla="*/ 3010281 w 3010281"/>
              <a:gd name="connsiteY10" fmla="*/ 1042035 h 2084165"/>
              <a:gd name="connsiteX11" fmla="*/ 2806827 w 3010281"/>
              <a:gd name="connsiteY11" fmla="*/ 550831 h 2084165"/>
              <a:gd name="connsiteX12" fmla="*/ 2459450 w 3010281"/>
              <a:gd name="connsiteY12" fmla="*/ 203454 h 2084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0281" h="2084165">
                <a:moveTo>
                  <a:pt x="2459450" y="203454"/>
                </a:moveTo>
                <a:cubicBezTo>
                  <a:pt x="2329053" y="73247"/>
                  <a:pt x="2152364" y="0"/>
                  <a:pt x="1968151" y="0"/>
                </a:cubicBezTo>
                <a:lnTo>
                  <a:pt x="1041940" y="0"/>
                </a:lnTo>
                <a:cubicBezTo>
                  <a:pt x="857726" y="0"/>
                  <a:pt x="681038" y="73247"/>
                  <a:pt x="550831" y="203454"/>
                </a:cubicBezTo>
                <a:lnTo>
                  <a:pt x="203454" y="550831"/>
                </a:lnTo>
                <a:cubicBezTo>
                  <a:pt x="-67818" y="822198"/>
                  <a:pt x="-67818" y="1261967"/>
                  <a:pt x="203454" y="1533335"/>
                </a:cubicBezTo>
                <a:lnTo>
                  <a:pt x="550831" y="1880711"/>
                </a:lnTo>
                <a:cubicBezTo>
                  <a:pt x="681038" y="2011013"/>
                  <a:pt x="857726" y="2084165"/>
                  <a:pt x="1042035" y="2084165"/>
                </a:cubicBezTo>
                <a:lnTo>
                  <a:pt x="2315528" y="2084165"/>
                </a:lnTo>
                <a:cubicBezTo>
                  <a:pt x="2699195" y="2084165"/>
                  <a:pt x="3010281" y="1773174"/>
                  <a:pt x="3010281" y="1389412"/>
                </a:cubicBezTo>
                <a:lnTo>
                  <a:pt x="3010281" y="1042035"/>
                </a:lnTo>
                <a:cubicBezTo>
                  <a:pt x="3010281" y="857822"/>
                  <a:pt x="2937129" y="681133"/>
                  <a:pt x="2806827" y="550831"/>
                </a:cubicBezTo>
                <a:lnTo>
                  <a:pt x="2459450" y="203454"/>
                </a:lnTo>
                <a:close/>
              </a:path>
            </a:pathLst>
          </a:custGeom>
          <a:solidFill>
            <a:schemeClr val="accent1"/>
          </a:solidFill>
          <a:ln w="9525" cap="flat">
            <a:noFill/>
            <a:prstDash val="solid"/>
            <a:miter/>
          </a:ln>
        </p:spPr>
        <p:txBody>
          <a:bodyPr rtlCol="0" anchor="ctr"/>
          <a:lstStyle/>
          <a:p>
            <a:endParaRPr lang="en-US"/>
          </a:p>
        </p:txBody>
      </p:sp>
      <p:sp>
        <p:nvSpPr>
          <p:cNvPr id="3" name="Text Placeholder 14">
            <a:extLst>
              <a:ext uri="{FF2B5EF4-FFF2-40B4-BE49-F238E27FC236}">
                <a16:creationId xmlns:a16="http://schemas.microsoft.com/office/drawing/2014/main" id="{8D0FE1E6-23DF-4BDA-64F2-82942E8FE342}"/>
              </a:ext>
            </a:extLst>
          </p:cNvPr>
          <p:cNvSpPr>
            <a:spLocks noGrp="1"/>
          </p:cNvSpPr>
          <p:nvPr>
            <p:ph type="body" sz="quarter" idx="11"/>
          </p:nvPr>
        </p:nvSpPr>
        <p:spPr>
          <a:xfrm>
            <a:off x="623888" y="2539999"/>
            <a:ext cx="5535060" cy="4318001"/>
          </a:xfrm>
          <a:prstGeom prst="rect">
            <a:avLst/>
          </a:prstGeom>
        </p:spPr>
        <p:txBody>
          <a:bodyPr bIns="720000" anchor="b" anchorCtr="0"/>
          <a:lstStyle>
            <a:lvl1pPr marL="0" indent="0">
              <a:lnSpc>
                <a:spcPct val="100000"/>
              </a:lnSpc>
              <a:spcBef>
                <a:spcPts val="0"/>
              </a:spcBef>
              <a:spcAft>
                <a:spcPts val="800"/>
              </a:spcAft>
              <a:buNone/>
              <a:defRPr sz="1800">
                <a:solidFill>
                  <a:schemeClr val="bg1"/>
                </a:solidFill>
                <a:latin typeface="Aino" panose="02000603040504020204" pitchFamily="2" charset="77"/>
              </a:defRPr>
            </a:lvl1pPr>
            <a:lvl2pPr>
              <a:defRPr sz="1800">
                <a:latin typeface="Aino "/>
              </a:defRPr>
            </a:lvl2pPr>
            <a:lvl3pPr>
              <a:defRPr sz="1800">
                <a:latin typeface="Aino "/>
              </a:defRPr>
            </a:lvl3pPr>
            <a:lvl4pPr>
              <a:defRPr sz="1800">
                <a:latin typeface="Aino "/>
              </a:defRPr>
            </a:lvl4pPr>
            <a:lvl5pPr>
              <a:defRPr sz="1800">
                <a:latin typeface="Aino "/>
              </a:defRPr>
            </a:lvl5pPr>
          </a:lstStyle>
          <a:p>
            <a:pPr lvl="0"/>
            <a:r>
              <a:rPr lang="en-US"/>
              <a:t>Click to edit Master text styles</a:t>
            </a:r>
          </a:p>
        </p:txBody>
      </p:sp>
      <p:sp>
        <p:nvSpPr>
          <p:cNvPr id="4" name="TextBox 3">
            <a:extLst>
              <a:ext uri="{FF2B5EF4-FFF2-40B4-BE49-F238E27FC236}">
                <a16:creationId xmlns:a16="http://schemas.microsoft.com/office/drawing/2014/main" id="{709F1929-E54F-B0AB-99D8-00B8EB98B5E0}"/>
              </a:ext>
            </a:extLst>
          </p:cNvPr>
          <p:cNvSpPr txBox="1"/>
          <p:nvPr userDrawn="1"/>
        </p:nvSpPr>
        <p:spPr>
          <a:xfrm>
            <a:off x="597384" y="6383794"/>
            <a:ext cx="10944224" cy="215444"/>
          </a:xfrm>
          <a:prstGeom prst="rect">
            <a:avLst/>
          </a:prstGeom>
          <a:noFill/>
        </p:spPr>
        <p:txBody>
          <a:bodyPr wrap="square" anchor="ctr">
            <a:spAutoFit/>
          </a:bodyPr>
          <a:lstStyle/>
          <a:p>
            <a:pPr algn="ctr"/>
            <a:r>
              <a:rPr lang="et-EE" sz="800" b="0" i="0" dirty="0" err="1">
                <a:solidFill>
                  <a:schemeClr val="bg1"/>
                </a:solidFill>
                <a:effectLst/>
                <a:latin typeface="Aino" panose="02000603040504020204" pitchFamily="50" charset="-70"/>
              </a:rPr>
              <a:t>EASi</a:t>
            </a:r>
            <a:r>
              <a:rPr lang="et-EE" sz="800" b="0" i="0" dirty="0">
                <a:solidFill>
                  <a:schemeClr val="bg1"/>
                </a:solidFill>
                <a:effectLst/>
                <a:latin typeface="Aino" panose="02000603040504020204" pitchFamily="50" charset="-70"/>
              </a:rPr>
              <a:t> ja KredExi ühendasutus</a:t>
            </a:r>
            <a:endParaRPr lang="et-EE" sz="800" dirty="0">
              <a:solidFill>
                <a:schemeClr val="bg1"/>
              </a:solidFill>
              <a:latin typeface="Aino" panose="02000603040504020204" pitchFamily="50" charset="-70"/>
            </a:endParaRPr>
          </a:p>
        </p:txBody>
      </p:sp>
    </p:spTree>
    <p:extLst>
      <p:ext uri="{BB962C8B-B14F-4D97-AF65-F5344CB8AC3E}">
        <p14:creationId xmlns:p14="http://schemas.microsoft.com/office/powerpoint/2010/main" val="3260799417"/>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vaslaid+Pilt">
    <p:bg>
      <p:bgPr>
        <a:blipFill>
          <a:blip r:embed="rId2"/>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0A7BF83-96F8-0DCB-BF0A-10D5FC77CF30}"/>
              </a:ext>
            </a:extLst>
          </p:cNvPr>
          <p:cNvSpPr/>
          <p:nvPr userDrawn="1"/>
        </p:nvSpPr>
        <p:spPr>
          <a:xfrm rot="16200000">
            <a:off x="2667000" y="-2667000"/>
            <a:ext cx="6858000" cy="12192000"/>
          </a:xfrm>
          <a:prstGeom prst="rect">
            <a:avLst/>
          </a:prstGeom>
          <a:gradFill>
            <a:gsLst>
              <a:gs pos="0">
                <a:schemeClr val="tx1"/>
              </a:gs>
              <a:gs pos="74000">
                <a:srgbClr val="323334">
                  <a:alpha val="0"/>
                </a:srgbClr>
              </a:gs>
              <a:gs pos="83000">
                <a:srgbClr val="323334">
                  <a:alpha val="0"/>
                </a:srgbClr>
              </a:gs>
              <a:gs pos="100000">
                <a:srgbClr val="323334">
                  <a:alpha val="0"/>
                </a:srgb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E"/>
          </a:p>
        </p:txBody>
      </p:sp>
      <p:sp>
        <p:nvSpPr>
          <p:cNvPr id="3" name="Title Placeholder 14">
            <a:extLst>
              <a:ext uri="{FF2B5EF4-FFF2-40B4-BE49-F238E27FC236}">
                <a16:creationId xmlns:a16="http://schemas.microsoft.com/office/drawing/2014/main" id="{27A92CAC-DA54-E090-B37A-EDC7B14548CA}"/>
              </a:ext>
            </a:extLst>
          </p:cNvPr>
          <p:cNvSpPr>
            <a:spLocks noGrp="1"/>
          </p:cNvSpPr>
          <p:nvPr>
            <p:ph type="title" hasCustomPrompt="1"/>
          </p:nvPr>
        </p:nvSpPr>
        <p:spPr>
          <a:xfrm>
            <a:off x="623889" y="657224"/>
            <a:ext cx="8192566" cy="2771776"/>
          </a:xfrm>
          <a:prstGeom prst="rect">
            <a:avLst/>
          </a:prstGeom>
        </p:spPr>
        <p:txBody>
          <a:bodyPr vert="horz" lIns="91440" tIns="45720" rIns="91440" bIns="45720" rtlCol="0" anchor="t">
            <a:noAutofit/>
          </a:bodyPr>
          <a:lstStyle>
            <a:lvl1pPr>
              <a:defRPr sz="5000" b="0" i="0">
                <a:solidFill>
                  <a:schemeClr val="bg1"/>
                </a:solidFill>
                <a:latin typeface="Aino Headline" panose="020B0303040504020204" pitchFamily="34" charset="77"/>
              </a:defRPr>
            </a:lvl1pPr>
          </a:lstStyle>
          <a:p>
            <a:r>
              <a:rPr lang="en-GB" dirty="0" err="1"/>
              <a:t>Pealkiri</a:t>
            </a:r>
            <a:endParaRPr lang="et-EE" dirty="0"/>
          </a:p>
        </p:txBody>
      </p:sp>
      <p:pic>
        <p:nvPicPr>
          <p:cNvPr id="5" name="Graphic 4">
            <a:extLst>
              <a:ext uri="{FF2B5EF4-FFF2-40B4-BE49-F238E27FC236}">
                <a16:creationId xmlns:a16="http://schemas.microsoft.com/office/drawing/2014/main" id="{3F7CFCDD-A952-D790-01BD-4316DBC3112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59900" y="743024"/>
            <a:ext cx="1427956" cy="555316"/>
          </a:xfrm>
          <a:prstGeom prst="rect">
            <a:avLst/>
          </a:prstGeom>
        </p:spPr>
      </p:pic>
      <p:pic>
        <p:nvPicPr>
          <p:cNvPr id="6" name="Graphic 5">
            <a:extLst>
              <a:ext uri="{FF2B5EF4-FFF2-40B4-BE49-F238E27FC236}">
                <a16:creationId xmlns:a16="http://schemas.microsoft.com/office/drawing/2014/main" id="{DB322C34-2F86-EC21-F4EC-56C9A80FB322}"/>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726300" y="749681"/>
            <a:ext cx="1427956" cy="555316"/>
          </a:xfrm>
          <a:prstGeom prst="rect">
            <a:avLst/>
          </a:prstGeom>
        </p:spPr>
      </p:pic>
      <p:sp>
        <p:nvSpPr>
          <p:cNvPr id="9" name="Text Placeholder 14">
            <a:extLst>
              <a:ext uri="{FF2B5EF4-FFF2-40B4-BE49-F238E27FC236}">
                <a16:creationId xmlns:a16="http://schemas.microsoft.com/office/drawing/2014/main" id="{2CB4F297-70A5-BFC0-15C9-DD5567A481C4}"/>
              </a:ext>
            </a:extLst>
          </p:cNvPr>
          <p:cNvSpPr>
            <a:spLocks noGrp="1"/>
          </p:cNvSpPr>
          <p:nvPr>
            <p:ph type="body" sz="quarter" idx="11"/>
          </p:nvPr>
        </p:nvSpPr>
        <p:spPr>
          <a:xfrm>
            <a:off x="623888" y="3409950"/>
            <a:ext cx="5535060" cy="3448050"/>
          </a:xfrm>
          <a:prstGeom prst="rect">
            <a:avLst/>
          </a:prstGeom>
        </p:spPr>
        <p:txBody>
          <a:bodyPr bIns="720000" anchor="b" anchorCtr="0"/>
          <a:lstStyle>
            <a:lvl1pPr marL="0" indent="0">
              <a:lnSpc>
                <a:spcPct val="100000"/>
              </a:lnSpc>
              <a:spcBef>
                <a:spcPts val="0"/>
              </a:spcBef>
              <a:spcAft>
                <a:spcPts val="800"/>
              </a:spcAft>
              <a:buNone/>
              <a:defRPr sz="1800">
                <a:solidFill>
                  <a:schemeClr val="bg1"/>
                </a:solidFill>
                <a:latin typeface="Aino" panose="02000603040504020204" pitchFamily="2" charset="77"/>
              </a:defRPr>
            </a:lvl1pPr>
            <a:lvl2pPr>
              <a:defRPr sz="1800">
                <a:latin typeface="Aino "/>
              </a:defRPr>
            </a:lvl2pPr>
            <a:lvl3pPr>
              <a:defRPr sz="1800">
                <a:latin typeface="Aino "/>
              </a:defRPr>
            </a:lvl3pPr>
            <a:lvl4pPr>
              <a:defRPr sz="1800">
                <a:latin typeface="Aino "/>
              </a:defRPr>
            </a:lvl4pPr>
            <a:lvl5pPr>
              <a:defRPr sz="1800">
                <a:latin typeface="Aino "/>
              </a:defRPr>
            </a:lvl5pPr>
          </a:lstStyle>
          <a:p>
            <a:pPr lvl="0"/>
            <a:r>
              <a:rPr lang="en-US"/>
              <a:t>Click to edit Master text styles</a:t>
            </a:r>
          </a:p>
        </p:txBody>
      </p:sp>
    </p:spTree>
    <p:extLst>
      <p:ext uri="{BB962C8B-B14F-4D97-AF65-F5344CB8AC3E}">
        <p14:creationId xmlns:p14="http://schemas.microsoft.com/office/powerpoint/2010/main" val="76609664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le_Boulder_Dark_1">
    <p:bg>
      <p:bgPr>
        <a:solidFill>
          <a:schemeClr val="tx2"/>
        </a:solidFill>
        <a:effectLst/>
      </p:bgPr>
    </p:bg>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9CC25C14-4D00-4EC5-97D8-4A31899EAC0E}"/>
              </a:ext>
            </a:extLst>
          </p:cNvPr>
          <p:cNvSpPr>
            <a:spLocks noGrp="1"/>
          </p:cNvSpPr>
          <p:nvPr>
            <p:ph type="pic" sz="quarter" idx="14" hasCustomPrompt="1"/>
          </p:nvPr>
        </p:nvSpPr>
        <p:spPr>
          <a:xfrm>
            <a:off x="5876324" y="2"/>
            <a:ext cx="6315676" cy="6857999"/>
          </a:xfrm>
          <a:custGeom>
            <a:avLst/>
            <a:gdLst>
              <a:gd name="connsiteX0" fmla="*/ 3428610 w 6315676"/>
              <a:gd name="connsiteY0" fmla="*/ 0 h 6857999"/>
              <a:gd name="connsiteX1" fmla="*/ 6315676 w 6315676"/>
              <a:gd name="connsiteY1" fmla="*/ 0 h 6857999"/>
              <a:gd name="connsiteX2" fmla="*/ 6315676 w 6315676"/>
              <a:gd name="connsiteY2" fmla="*/ 6857999 h 6857999"/>
              <a:gd name="connsiteX3" fmla="*/ 3428590 w 6315676"/>
              <a:gd name="connsiteY3" fmla="*/ 6857999 h 6857999"/>
              <a:gd name="connsiteX4" fmla="*/ 3202718 w 6315676"/>
              <a:gd name="connsiteY4" fmla="*/ 6846813 h 6857999"/>
              <a:gd name="connsiteX5" fmla="*/ 1812516 w 6315676"/>
              <a:gd name="connsiteY5" fmla="*/ 6188665 h 6857999"/>
              <a:gd name="connsiteX6" fmla="*/ 669443 w 6315676"/>
              <a:gd name="connsiteY6" fmla="*/ 5045594 h 6857999"/>
              <a:gd name="connsiteX7" fmla="*/ 669443 w 6315676"/>
              <a:gd name="connsiteY7" fmla="*/ 1812693 h 6857999"/>
              <a:gd name="connsiteX8" fmla="*/ 1812516 w 6315676"/>
              <a:gd name="connsiteY8" fmla="*/ 669624 h 6857999"/>
              <a:gd name="connsiteX9" fmla="*/ 3428610 w 6315676"/>
              <a:gd name="connsiteY9"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15676" h="6857999">
                <a:moveTo>
                  <a:pt x="3428610" y="0"/>
                </a:moveTo>
                <a:lnTo>
                  <a:pt x="6315676" y="0"/>
                </a:lnTo>
                <a:lnTo>
                  <a:pt x="6315676" y="6857999"/>
                </a:lnTo>
                <a:lnTo>
                  <a:pt x="3428590" y="6857999"/>
                </a:lnTo>
                <a:lnTo>
                  <a:pt x="3202718" y="6846813"/>
                </a:lnTo>
                <a:cubicBezTo>
                  <a:pt x="2679515" y="6794849"/>
                  <a:pt x="2187539" y="6563563"/>
                  <a:pt x="1812516" y="6188665"/>
                </a:cubicBezTo>
                <a:lnTo>
                  <a:pt x="669443" y="5045594"/>
                </a:lnTo>
                <a:cubicBezTo>
                  <a:pt x="-223147" y="4152860"/>
                  <a:pt x="-223147" y="2705572"/>
                  <a:pt x="669443" y="1812693"/>
                </a:cubicBezTo>
                <a:lnTo>
                  <a:pt x="1812516" y="669624"/>
                </a:lnTo>
                <a:cubicBezTo>
                  <a:pt x="2240971" y="241023"/>
                  <a:pt x="2822466" y="0"/>
                  <a:pt x="3428610" y="0"/>
                </a:cubicBezTo>
                <a:close/>
              </a:path>
            </a:pathLst>
          </a:custGeom>
          <a:solidFill>
            <a:schemeClr val="accent6"/>
          </a:solidFill>
        </p:spPr>
        <p:txBody>
          <a:bodyPr wrap="square" anchor="ctr" anchorCtr="0">
            <a:noAutofit/>
          </a:bodyPr>
          <a:lstStyle>
            <a:lvl1pPr marL="0" indent="0" algn="ctr">
              <a:buFontTx/>
              <a:buNone/>
              <a:defRPr/>
            </a:lvl1pPr>
          </a:lstStyle>
          <a:p>
            <a:r>
              <a:rPr lang="en-US" dirty="0"/>
              <a:t>Click to add image</a:t>
            </a:r>
          </a:p>
        </p:txBody>
      </p:sp>
      <p:sp>
        <p:nvSpPr>
          <p:cNvPr id="2" name="Title 1"/>
          <p:cNvSpPr>
            <a:spLocks noGrp="1"/>
          </p:cNvSpPr>
          <p:nvPr>
            <p:ph type="title"/>
          </p:nvPr>
        </p:nvSpPr>
        <p:spPr>
          <a:xfrm>
            <a:off x="623887" y="658801"/>
            <a:ext cx="5441121" cy="2770198"/>
          </a:xfrm>
        </p:spPr>
        <p:txBody>
          <a:bodyPr/>
          <a:lstStyle>
            <a:lvl1pPr>
              <a:lnSpc>
                <a:spcPct val="90000"/>
              </a:lnSpc>
              <a:defRPr sz="6000">
                <a:solidFill>
                  <a:schemeClr val="bg1"/>
                </a:solidFill>
              </a:defRPr>
            </a:lvl1pPr>
          </a:lstStyle>
          <a:p>
            <a:r>
              <a:rPr lang="en-US"/>
              <a:t>Click to edit Master title style</a:t>
            </a:r>
            <a:endParaRPr lang="en-GB" dirty="0"/>
          </a:p>
        </p:txBody>
      </p:sp>
      <p:sp>
        <p:nvSpPr>
          <p:cNvPr id="6" name="Text Placeholder 5"/>
          <p:cNvSpPr>
            <a:spLocks noGrp="1"/>
          </p:cNvSpPr>
          <p:nvPr>
            <p:ph type="body" sz="quarter" idx="11" hasCustomPrompt="1"/>
          </p:nvPr>
        </p:nvSpPr>
        <p:spPr>
          <a:xfrm>
            <a:off x="623887" y="3429001"/>
            <a:ext cx="5472113" cy="2808287"/>
          </a:xfrm>
        </p:spPr>
        <p:txBody>
          <a:bodyPr bIns="0"/>
          <a:lstStyle>
            <a:lvl1pPr marL="0" indent="0">
              <a:spcBef>
                <a:spcPts val="200"/>
              </a:spcBef>
              <a:buNone/>
              <a:defRPr sz="2200">
                <a:solidFill>
                  <a:schemeClr val="bg1"/>
                </a:solidFill>
              </a:defRPr>
            </a:lvl1pPr>
          </a:lstStyle>
          <a:p>
            <a:pPr lvl="0"/>
            <a:r>
              <a:rPr lang="en-GB" dirty="0"/>
              <a:t>Click to edit</a:t>
            </a:r>
          </a:p>
        </p:txBody>
      </p:sp>
      <p:sp>
        <p:nvSpPr>
          <p:cNvPr id="10" name="Freeform 5">
            <a:extLst>
              <a:ext uri="{FF2B5EF4-FFF2-40B4-BE49-F238E27FC236}">
                <a16:creationId xmlns:a16="http://schemas.microsoft.com/office/drawing/2014/main" id="{3018D534-6ACE-4A08-BA33-26B22DB86F96}"/>
              </a:ext>
            </a:extLst>
          </p:cNvPr>
          <p:cNvSpPr>
            <a:spLocks noEditPoints="1"/>
          </p:cNvSpPr>
          <p:nvPr userDrawn="1"/>
        </p:nvSpPr>
        <p:spPr bwMode="auto">
          <a:xfrm>
            <a:off x="10446544" y="229462"/>
            <a:ext cx="1427956" cy="441244"/>
          </a:xfrm>
          <a:custGeom>
            <a:avLst/>
            <a:gdLst>
              <a:gd name="T0" fmla="*/ 1618 w 1847"/>
              <a:gd name="T1" fmla="*/ 546 h 571"/>
              <a:gd name="T2" fmla="*/ 1612 w 1847"/>
              <a:gd name="T3" fmla="*/ 487 h 571"/>
              <a:gd name="T4" fmla="*/ 376 w 1847"/>
              <a:gd name="T5" fmla="*/ 304 h 571"/>
              <a:gd name="T6" fmla="*/ 540 w 1847"/>
              <a:gd name="T7" fmla="*/ 302 h 571"/>
              <a:gd name="T8" fmla="*/ 513 w 1847"/>
              <a:gd name="T9" fmla="*/ 266 h 571"/>
              <a:gd name="T10" fmla="*/ 456 w 1847"/>
              <a:gd name="T11" fmla="*/ 323 h 571"/>
              <a:gd name="T12" fmla="*/ 492 w 1847"/>
              <a:gd name="T13" fmla="*/ 349 h 571"/>
              <a:gd name="T14" fmla="*/ 1643 w 1847"/>
              <a:gd name="T15" fmla="*/ 517 h 571"/>
              <a:gd name="T16" fmla="*/ 1481 w 1847"/>
              <a:gd name="T17" fmla="*/ 507 h 571"/>
              <a:gd name="T18" fmla="*/ 1471 w 1847"/>
              <a:gd name="T19" fmla="*/ 546 h 571"/>
              <a:gd name="T20" fmla="*/ 34 w 1847"/>
              <a:gd name="T21" fmla="*/ 469 h 571"/>
              <a:gd name="T22" fmla="*/ 105 w 1847"/>
              <a:gd name="T23" fmla="*/ 275 h 571"/>
              <a:gd name="T24" fmla="*/ 82 w 1847"/>
              <a:gd name="T25" fmla="*/ 322 h 571"/>
              <a:gd name="T26" fmla="*/ 142 w 1847"/>
              <a:gd name="T27" fmla="*/ 184 h 571"/>
              <a:gd name="T28" fmla="*/ 69 w 1847"/>
              <a:gd name="T29" fmla="*/ 232 h 571"/>
              <a:gd name="T30" fmla="*/ 1710 w 1847"/>
              <a:gd name="T31" fmla="*/ 0 h 571"/>
              <a:gd name="T32" fmla="*/ 1712 w 1847"/>
              <a:gd name="T33" fmla="*/ 380 h 571"/>
              <a:gd name="T34" fmla="*/ 1836 w 1847"/>
              <a:gd name="T35" fmla="*/ 507 h 571"/>
              <a:gd name="T36" fmla="*/ 1846 w 1847"/>
              <a:gd name="T37" fmla="*/ 509 h 571"/>
              <a:gd name="T38" fmla="*/ 1837 w 1847"/>
              <a:gd name="T39" fmla="*/ 528 h 571"/>
              <a:gd name="T40" fmla="*/ 465 w 1847"/>
              <a:gd name="T41" fmla="*/ 217 h 571"/>
              <a:gd name="T42" fmla="*/ 429 w 1847"/>
              <a:gd name="T43" fmla="*/ 191 h 571"/>
              <a:gd name="T44" fmla="*/ 1716 w 1847"/>
              <a:gd name="T45" fmla="*/ 546 h 571"/>
              <a:gd name="T46" fmla="*/ 1270 w 1847"/>
              <a:gd name="T47" fmla="*/ 497 h 571"/>
              <a:gd name="T48" fmla="*/ 1291 w 1847"/>
              <a:gd name="T49" fmla="*/ 495 h 571"/>
              <a:gd name="T50" fmla="*/ 1302 w 1847"/>
              <a:gd name="T51" fmla="*/ 546 h 571"/>
              <a:gd name="T52" fmla="*/ 1536 w 1847"/>
              <a:gd name="T53" fmla="*/ 373 h 571"/>
              <a:gd name="T54" fmla="*/ 1371 w 1847"/>
              <a:gd name="T55" fmla="*/ 58 h 571"/>
              <a:gd name="T56" fmla="*/ 1189 w 1847"/>
              <a:gd name="T57" fmla="*/ 571 h 571"/>
              <a:gd name="T58" fmla="*/ 1198 w 1847"/>
              <a:gd name="T59" fmla="*/ 527 h 571"/>
              <a:gd name="T60" fmla="*/ 1302 w 1847"/>
              <a:gd name="T61" fmla="*/ 460 h 571"/>
              <a:gd name="T62" fmla="*/ 1431 w 1847"/>
              <a:gd name="T63" fmla="*/ 533 h 571"/>
              <a:gd name="T64" fmla="*/ 1390 w 1847"/>
              <a:gd name="T65" fmla="*/ 510 h 571"/>
              <a:gd name="T66" fmla="*/ 1326 w 1847"/>
              <a:gd name="T67" fmla="*/ 503 h 571"/>
              <a:gd name="T68" fmla="*/ 1335 w 1847"/>
              <a:gd name="T69" fmla="*/ 501 h 571"/>
              <a:gd name="T70" fmla="*/ 921 w 1847"/>
              <a:gd name="T71" fmla="*/ 499 h 571"/>
              <a:gd name="T72" fmla="*/ 1158 w 1847"/>
              <a:gd name="T73" fmla="*/ 487 h 571"/>
              <a:gd name="T74" fmla="*/ 1172 w 1847"/>
              <a:gd name="T75" fmla="*/ 486 h 571"/>
              <a:gd name="T76" fmla="*/ 257 w 1847"/>
              <a:gd name="T77" fmla="*/ 332 h 571"/>
              <a:gd name="T78" fmla="*/ 530 w 1847"/>
              <a:gd name="T79" fmla="*/ 564 h 571"/>
              <a:gd name="T80" fmla="*/ 577 w 1847"/>
              <a:gd name="T81" fmla="*/ 118 h 571"/>
              <a:gd name="T82" fmla="*/ 550 w 1847"/>
              <a:gd name="T83" fmla="*/ 154 h 571"/>
              <a:gd name="T84" fmla="*/ 516 w 1847"/>
              <a:gd name="T85" fmla="*/ 83 h 571"/>
              <a:gd name="T86" fmla="*/ 400 w 1847"/>
              <a:gd name="T87" fmla="*/ 196 h 571"/>
              <a:gd name="T88" fmla="*/ 344 w 1847"/>
              <a:gd name="T89" fmla="*/ 180 h 571"/>
              <a:gd name="T90" fmla="*/ 339 w 1847"/>
              <a:gd name="T91" fmla="*/ 424 h 571"/>
              <a:gd name="T92" fmla="*/ 371 w 1847"/>
              <a:gd name="T93" fmla="*/ 386 h 571"/>
              <a:gd name="T94" fmla="*/ 273 w 1847"/>
              <a:gd name="T95" fmla="*/ 215 h 571"/>
              <a:gd name="T96" fmla="*/ 385 w 1847"/>
              <a:gd name="T97" fmla="*/ 331 h 571"/>
              <a:gd name="T98" fmla="*/ 400 w 1847"/>
              <a:gd name="T99" fmla="*/ 452 h 571"/>
              <a:gd name="T100" fmla="*/ 613 w 1847"/>
              <a:gd name="T101" fmla="*/ 396 h 571"/>
              <a:gd name="T102" fmla="*/ 582 w 1847"/>
              <a:gd name="T103" fmla="*/ 358 h 571"/>
              <a:gd name="T104" fmla="*/ 647 w 1847"/>
              <a:gd name="T105" fmla="*/ 318 h 571"/>
              <a:gd name="T106" fmla="*/ 530 w 1847"/>
              <a:gd name="T107" fmla="*/ 212 h 571"/>
              <a:gd name="T108" fmla="*/ 953 w 1847"/>
              <a:gd name="T109" fmla="*/ 166 h 571"/>
              <a:gd name="T110" fmla="*/ 1011 w 1847"/>
              <a:gd name="T111" fmla="*/ 486 h 571"/>
              <a:gd name="T112" fmla="*/ 1008 w 1847"/>
              <a:gd name="T113" fmla="*/ 494 h 571"/>
              <a:gd name="T114" fmla="*/ 1081 w 1847"/>
              <a:gd name="T115" fmla="*/ 516 h 571"/>
              <a:gd name="T116" fmla="*/ 1090 w 1847"/>
              <a:gd name="T117" fmla="*/ 517 h 571"/>
              <a:gd name="T118" fmla="*/ 1582 w 1847"/>
              <a:gd name="T119" fmla="*/ 500 h 571"/>
              <a:gd name="T120" fmla="*/ 1542 w 1847"/>
              <a:gd name="T121" fmla="*/ 532 h 571"/>
              <a:gd name="T122" fmla="*/ 1042 w 1847"/>
              <a:gd name="T123" fmla="*/ 487 h 571"/>
              <a:gd name="T124" fmla="*/ 1060 w 1847"/>
              <a:gd name="T125" fmla="*/ 530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47" h="571">
                <a:moveTo>
                  <a:pt x="1612" y="467"/>
                </a:moveTo>
                <a:cubicBezTo>
                  <a:pt x="1603" y="467"/>
                  <a:pt x="1603" y="467"/>
                  <a:pt x="1603" y="467"/>
                </a:cubicBezTo>
                <a:cubicBezTo>
                  <a:pt x="1603" y="487"/>
                  <a:pt x="1603" y="487"/>
                  <a:pt x="1603" y="487"/>
                </a:cubicBezTo>
                <a:cubicBezTo>
                  <a:pt x="1594" y="487"/>
                  <a:pt x="1594" y="487"/>
                  <a:pt x="1594" y="487"/>
                </a:cubicBezTo>
                <a:cubicBezTo>
                  <a:pt x="1594" y="494"/>
                  <a:pt x="1594" y="494"/>
                  <a:pt x="1594" y="494"/>
                </a:cubicBezTo>
                <a:cubicBezTo>
                  <a:pt x="1603" y="494"/>
                  <a:pt x="1603" y="494"/>
                  <a:pt x="1603" y="494"/>
                </a:cubicBezTo>
                <a:cubicBezTo>
                  <a:pt x="1603" y="529"/>
                  <a:pt x="1603" y="529"/>
                  <a:pt x="1603" y="529"/>
                </a:cubicBezTo>
                <a:cubicBezTo>
                  <a:pt x="1603" y="542"/>
                  <a:pt x="1608" y="546"/>
                  <a:pt x="1618" y="546"/>
                </a:cubicBezTo>
                <a:cubicBezTo>
                  <a:pt x="1625" y="546"/>
                  <a:pt x="1625" y="546"/>
                  <a:pt x="1625" y="546"/>
                </a:cubicBezTo>
                <a:cubicBezTo>
                  <a:pt x="1625" y="539"/>
                  <a:pt x="1625" y="539"/>
                  <a:pt x="1625" y="539"/>
                </a:cubicBezTo>
                <a:cubicBezTo>
                  <a:pt x="1619" y="539"/>
                  <a:pt x="1619" y="539"/>
                  <a:pt x="1619" y="539"/>
                </a:cubicBezTo>
                <a:cubicBezTo>
                  <a:pt x="1615" y="539"/>
                  <a:pt x="1612" y="537"/>
                  <a:pt x="1612" y="530"/>
                </a:cubicBezTo>
                <a:cubicBezTo>
                  <a:pt x="1612" y="494"/>
                  <a:pt x="1612" y="494"/>
                  <a:pt x="1612" y="494"/>
                </a:cubicBezTo>
                <a:cubicBezTo>
                  <a:pt x="1626" y="494"/>
                  <a:pt x="1626" y="494"/>
                  <a:pt x="1626" y="494"/>
                </a:cubicBezTo>
                <a:cubicBezTo>
                  <a:pt x="1626" y="487"/>
                  <a:pt x="1626" y="487"/>
                  <a:pt x="1626" y="487"/>
                </a:cubicBezTo>
                <a:cubicBezTo>
                  <a:pt x="1612" y="487"/>
                  <a:pt x="1612" y="487"/>
                  <a:pt x="1612" y="487"/>
                </a:cubicBezTo>
                <a:lnTo>
                  <a:pt x="1612" y="467"/>
                </a:lnTo>
                <a:close/>
                <a:moveTo>
                  <a:pt x="381" y="239"/>
                </a:moveTo>
                <a:cubicBezTo>
                  <a:pt x="379" y="237"/>
                  <a:pt x="374" y="237"/>
                  <a:pt x="372" y="239"/>
                </a:cubicBezTo>
                <a:cubicBezTo>
                  <a:pt x="345" y="266"/>
                  <a:pt x="345" y="266"/>
                  <a:pt x="345" y="266"/>
                </a:cubicBezTo>
                <a:cubicBezTo>
                  <a:pt x="344" y="267"/>
                  <a:pt x="343" y="269"/>
                  <a:pt x="343" y="270"/>
                </a:cubicBezTo>
                <a:cubicBezTo>
                  <a:pt x="343" y="272"/>
                  <a:pt x="344" y="274"/>
                  <a:pt x="345" y="275"/>
                </a:cubicBezTo>
                <a:cubicBezTo>
                  <a:pt x="372" y="302"/>
                  <a:pt x="372" y="302"/>
                  <a:pt x="372" y="302"/>
                </a:cubicBezTo>
                <a:cubicBezTo>
                  <a:pt x="373" y="303"/>
                  <a:pt x="375" y="304"/>
                  <a:pt x="376" y="304"/>
                </a:cubicBezTo>
                <a:cubicBezTo>
                  <a:pt x="378" y="304"/>
                  <a:pt x="380" y="303"/>
                  <a:pt x="381" y="302"/>
                </a:cubicBezTo>
                <a:cubicBezTo>
                  <a:pt x="408" y="275"/>
                  <a:pt x="408" y="275"/>
                  <a:pt x="408" y="275"/>
                </a:cubicBezTo>
                <a:cubicBezTo>
                  <a:pt x="409" y="274"/>
                  <a:pt x="410" y="272"/>
                  <a:pt x="410" y="270"/>
                </a:cubicBezTo>
                <a:cubicBezTo>
                  <a:pt x="410" y="269"/>
                  <a:pt x="409" y="267"/>
                  <a:pt x="408" y="266"/>
                </a:cubicBezTo>
                <a:lnTo>
                  <a:pt x="381" y="239"/>
                </a:lnTo>
                <a:close/>
                <a:moveTo>
                  <a:pt x="511" y="270"/>
                </a:moveTo>
                <a:cubicBezTo>
                  <a:pt x="511" y="272"/>
                  <a:pt x="512" y="274"/>
                  <a:pt x="513" y="275"/>
                </a:cubicBezTo>
                <a:cubicBezTo>
                  <a:pt x="540" y="302"/>
                  <a:pt x="540" y="302"/>
                  <a:pt x="540" y="302"/>
                </a:cubicBezTo>
                <a:cubicBezTo>
                  <a:pt x="541" y="303"/>
                  <a:pt x="543" y="304"/>
                  <a:pt x="545" y="304"/>
                </a:cubicBezTo>
                <a:cubicBezTo>
                  <a:pt x="546" y="304"/>
                  <a:pt x="548" y="303"/>
                  <a:pt x="549" y="302"/>
                </a:cubicBezTo>
                <a:cubicBezTo>
                  <a:pt x="576" y="275"/>
                  <a:pt x="576" y="275"/>
                  <a:pt x="576" y="275"/>
                </a:cubicBezTo>
                <a:cubicBezTo>
                  <a:pt x="579" y="273"/>
                  <a:pt x="579" y="268"/>
                  <a:pt x="576" y="266"/>
                </a:cubicBezTo>
                <a:cubicBezTo>
                  <a:pt x="549" y="239"/>
                  <a:pt x="549" y="239"/>
                  <a:pt x="549" y="239"/>
                </a:cubicBezTo>
                <a:cubicBezTo>
                  <a:pt x="548" y="238"/>
                  <a:pt x="546" y="237"/>
                  <a:pt x="545" y="237"/>
                </a:cubicBezTo>
                <a:cubicBezTo>
                  <a:pt x="543" y="237"/>
                  <a:pt x="541" y="238"/>
                  <a:pt x="540" y="239"/>
                </a:cubicBezTo>
                <a:cubicBezTo>
                  <a:pt x="513" y="266"/>
                  <a:pt x="513" y="266"/>
                  <a:pt x="513" y="266"/>
                </a:cubicBezTo>
                <a:cubicBezTo>
                  <a:pt x="512" y="267"/>
                  <a:pt x="511" y="269"/>
                  <a:pt x="511" y="270"/>
                </a:cubicBezTo>
                <a:close/>
                <a:moveTo>
                  <a:pt x="1775" y="546"/>
                </a:moveTo>
                <a:cubicBezTo>
                  <a:pt x="1784" y="546"/>
                  <a:pt x="1784" y="546"/>
                  <a:pt x="1784" y="546"/>
                </a:cubicBezTo>
                <a:cubicBezTo>
                  <a:pt x="1784" y="487"/>
                  <a:pt x="1784" y="487"/>
                  <a:pt x="1784" y="487"/>
                </a:cubicBezTo>
                <a:cubicBezTo>
                  <a:pt x="1775" y="487"/>
                  <a:pt x="1775" y="487"/>
                  <a:pt x="1775" y="487"/>
                </a:cubicBezTo>
                <a:lnTo>
                  <a:pt x="1775" y="546"/>
                </a:lnTo>
                <a:close/>
                <a:moveTo>
                  <a:pt x="465" y="323"/>
                </a:moveTo>
                <a:cubicBezTo>
                  <a:pt x="463" y="320"/>
                  <a:pt x="458" y="320"/>
                  <a:pt x="456" y="323"/>
                </a:cubicBezTo>
                <a:cubicBezTo>
                  <a:pt x="429" y="349"/>
                  <a:pt x="429" y="349"/>
                  <a:pt x="429" y="349"/>
                </a:cubicBezTo>
                <a:cubicBezTo>
                  <a:pt x="428" y="351"/>
                  <a:pt x="427" y="352"/>
                  <a:pt x="427" y="354"/>
                </a:cubicBezTo>
                <a:cubicBezTo>
                  <a:pt x="427" y="356"/>
                  <a:pt x="428" y="358"/>
                  <a:pt x="429" y="359"/>
                </a:cubicBezTo>
                <a:cubicBezTo>
                  <a:pt x="456" y="385"/>
                  <a:pt x="456" y="385"/>
                  <a:pt x="456" y="385"/>
                </a:cubicBezTo>
                <a:cubicBezTo>
                  <a:pt x="457" y="387"/>
                  <a:pt x="459" y="387"/>
                  <a:pt x="460" y="387"/>
                </a:cubicBezTo>
                <a:cubicBezTo>
                  <a:pt x="462" y="387"/>
                  <a:pt x="464" y="387"/>
                  <a:pt x="465" y="385"/>
                </a:cubicBezTo>
                <a:cubicBezTo>
                  <a:pt x="492" y="359"/>
                  <a:pt x="492" y="359"/>
                  <a:pt x="492" y="359"/>
                </a:cubicBezTo>
                <a:cubicBezTo>
                  <a:pt x="494" y="356"/>
                  <a:pt x="494" y="352"/>
                  <a:pt x="492" y="349"/>
                </a:cubicBezTo>
                <a:lnTo>
                  <a:pt x="465" y="323"/>
                </a:lnTo>
                <a:close/>
                <a:moveTo>
                  <a:pt x="1663" y="486"/>
                </a:moveTo>
                <a:cubicBezTo>
                  <a:pt x="1645" y="486"/>
                  <a:pt x="1633" y="498"/>
                  <a:pt x="1633" y="517"/>
                </a:cubicBezTo>
                <a:cubicBezTo>
                  <a:pt x="1633" y="535"/>
                  <a:pt x="1645" y="548"/>
                  <a:pt x="1663" y="548"/>
                </a:cubicBezTo>
                <a:cubicBezTo>
                  <a:pt x="1681" y="548"/>
                  <a:pt x="1693" y="535"/>
                  <a:pt x="1693" y="516"/>
                </a:cubicBezTo>
                <a:cubicBezTo>
                  <a:pt x="1693" y="498"/>
                  <a:pt x="1681" y="486"/>
                  <a:pt x="1663" y="486"/>
                </a:cubicBezTo>
                <a:close/>
                <a:moveTo>
                  <a:pt x="1663" y="540"/>
                </a:moveTo>
                <a:cubicBezTo>
                  <a:pt x="1652" y="540"/>
                  <a:pt x="1643" y="531"/>
                  <a:pt x="1643" y="517"/>
                </a:cubicBezTo>
                <a:cubicBezTo>
                  <a:pt x="1643" y="501"/>
                  <a:pt x="1652" y="493"/>
                  <a:pt x="1663" y="493"/>
                </a:cubicBezTo>
                <a:cubicBezTo>
                  <a:pt x="1675" y="493"/>
                  <a:pt x="1683" y="501"/>
                  <a:pt x="1683" y="517"/>
                </a:cubicBezTo>
                <a:cubicBezTo>
                  <a:pt x="1683" y="531"/>
                  <a:pt x="1675" y="540"/>
                  <a:pt x="1663" y="540"/>
                </a:cubicBezTo>
                <a:close/>
                <a:moveTo>
                  <a:pt x="1471" y="546"/>
                </a:moveTo>
                <a:cubicBezTo>
                  <a:pt x="1529" y="546"/>
                  <a:pt x="1529" y="546"/>
                  <a:pt x="1529" y="546"/>
                </a:cubicBezTo>
                <a:cubicBezTo>
                  <a:pt x="1529" y="537"/>
                  <a:pt x="1529" y="537"/>
                  <a:pt x="1529" y="537"/>
                </a:cubicBezTo>
                <a:cubicBezTo>
                  <a:pt x="1481" y="537"/>
                  <a:pt x="1481" y="537"/>
                  <a:pt x="1481" y="537"/>
                </a:cubicBezTo>
                <a:cubicBezTo>
                  <a:pt x="1481" y="507"/>
                  <a:pt x="1481" y="507"/>
                  <a:pt x="1481" y="507"/>
                </a:cubicBezTo>
                <a:cubicBezTo>
                  <a:pt x="1525" y="507"/>
                  <a:pt x="1525" y="507"/>
                  <a:pt x="1525" y="507"/>
                </a:cubicBezTo>
                <a:cubicBezTo>
                  <a:pt x="1525" y="499"/>
                  <a:pt x="1525" y="499"/>
                  <a:pt x="1525" y="499"/>
                </a:cubicBezTo>
                <a:cubicBezTo>
                  <a:pt x="1481" y="499"/>
                  <a:pt x="1481" y="499"/>
                  <a:pt x="1481" y="499"/>
                </a:cubicBezTo>
                <a:cubicBezTo>
                  <a:pt x="1481" y="471"/>
                  <a:pt x="1481" y="471"/>
                  <a:pt x="1481" y="471"/>
                </a:cubicBezTo>
                <a:cubicBezTo>
                  <a:pt x="1529" y="471"/>
                  <a:pt x="1529" y="471"/>
                  <a:pt x="1529" y="471"/>
                </a:cubicBezTo>
                <a:cubicBezTo>
                  <a:pt x="1529" y="462"/>
                  <a:pt x="1529" y="462"/>
                  <a:pt x="1529" y="462"/>
                </a:cubicBezTo>
                <a:cubicBezTo>
                  <a:pt x="1471" y="462"/>
                  <a:pt x="1471" y="462"/>
                  <a:pt x="1471" y="462"/>
                </a:cubicBezTo>
                <a:lnTo>
                  <a:pt x="1471" y="546"/>
                </a:lnTo>
                <a:close/>
                <a:moveTo>
                  <a:pt x="105" y="275"/>
                </a:moveTo>
                <a:cubicBezTo>
                  <a:pt x="95" y="265"/>
                  <a:pt x="79" y="265"/>
                  <a:pt x="69" y="275"/>
                </a:cubicBezTo>
                <a:cubicBezTo>
                  <a:pt x="8" y="337"/>
                  <a:pt x="8" y="337"/>
                  <a:pt x="8" y="337"/>
                </a:cubicBezTo>
                <a:cubicBezTo>
                  <a:pt x="3" y="342"/>
                  <a:pt x="0" y="348"/>
                  <a:pt x="0" y="355"/>
                </a:cubicBezTo>
                <a:cubicBezTo>
                  <a:pt x="0" y="361"/>
                  <a:pt x="3" y="368"/>
                  <a:pt x="8" y="372"/>
                </a:cubicBezTo>
                <a:cubicBezTo>
                  <a:pt x="52" y="416"/>
                  <a:pt x="52" y="416"/>
                  <a:pt x="52" y="416"/>
                </a:cubicBezTo>
                <a:cubicBezTo>
                  <a:pt x="34" y="433"/>
                  <a:pt x="34" y="433"/>
                  <a:pt x="34" y="433"/>
                </a:cubicBezTo>
                <a:cubicBezTo>
                  <a:pt x="25" y="443"/>
                  <a:pt x="25" y="459"/>
                  <a:pt x="34" y="469"/>
                </a:cubicBezTo>
                <a:cubicBezTo>
                  <a:pt x="39" y="474"/>
                  <a:pt x="46" y="476"/>
                  <a:pt x="52" y="476"/>
                </a:cubicBezTo>
                <a:cubicBezTo>
                  <a:pt x="59" y="476"/>
                  <a:pt x="65" y="474"/>
                  <a:pt x="70" y="469"/>
                </a:cubicBezTo>
                <a:cubicBezTo>
                  <a:pt x="105" y="434"/>
                  <a:pt x="105" y="434"/>
                  <a:pt x="105" y="434"/>
                </a:cubicBezTo>
                <a:cubicBezTo>
                  <a:pt x="105" y="434"/>
                  <a:pt x="105" y="434"/>
                  <a:pt x="105" y="434"/>
                </a:cubicBezTo>
                <a:cubicBezTo>
                  <a:pt x="166" y="372"/>
                  <a:pt x="166" y="372"/>
                  <a:pt x="166" y="372"/>
                </a:cubicBezTo>
                <a:cubicBezTo>
                  <a:pt x="171" y="368"/>
                  <a:pt x="174" y="361"/>
                  <a:pt x="174" y="355"/>
                </a:cubicBezTo>
                <a:cubicBezTo>
                  <a:pt x="174" y="348"/>
                  <a:pt x="171" y="342"/>
                  <a:pt x="166" y="337"/>
                </a:cubicBezTo>
                <a:lnTo>
                  <a:pt x="105" y="275"/>
                </a:lnTo>
                <a:close/>
                <a:moveTo>
                  <a:pt x="118" y="359"/>
                </a:moveTo>
                <a:cubicBezTo>
                  <a:pt x="92" y="385"/>
                  <a:pt x="92" y="385"/>
                  <a:pt x="92" y="385"/>
                </a:cubicBezTo>
                <a:cubicBezTo>
                  <a:pt x="91" y="386"/>
                  <a:pt x="89" y="387"/>
                  <a:pt x="87" y="387"/>
                </a:cubicBezTo>
                <a:cubicBezTo>
                  <a:pt x="85" y="387"/>
                  <a:pt x="84" y="386"/>
                  <a:pt x="82" y="385"/>
                </a:cubicBezTo>
                <a:cubicBezTo>
                  <a:pt x="56" y="359"/>
                  <a:pt x="56" y="359"/>
                  <a:pt x="56" y="359"/>
                </a:cubicBezTo>
                <a:cubicBezTo>
                  <a:pt x="55" y="357"/>
                  <a:pt x="54" y="356"/>
                  <a:pt x="54" y="354"/>
                </a:cubicBezTo>
                <a:cubicBezTo>
                  <a:pt x="54" y="352"/>
                  <a:pt x="55" y="350"/>
                  <a:pt x="56" y="349"/>
                </a:cubicBezTo>
                <a:cubicBezTo>
                  <a:pt x="82" y="322"/>
                  <a:pt x="82" y="322"/>
                  <a:pt x="82" y="322"/>
                </a:cubicBezTo>
                <a:cubicBezTo>
                  <a:pt x="85" y="320"/>
                  <a:pt x="89" y="320"/>
                  <a:pt x="92" y="322"/>
                </a:cubicBezTo>
                <a:cubicBezTo>
                  <a:pt x="118" y="349"/>
                  <a:pt x="118" y="349"/>
                  <a:pt x="118" y="349"/>
                </a:cubicBezTo>
                <a:cubicBezTo>
                  <a:pt x="121" y="352"/>
                  <a:pt x="121" y="356"/>
                  <a:pt x="118" y="359"/>
                </a:cubicBezTo>
                <a:close/>
                <a:moveTo>
                  <a:pt x="69" y="232"/>
                </a:moveTo>
                <a:cubicBezTo>
                  <a:pt x="74" y="237"/>
                  <a:pt x="81" y="239"/>
                  <a:pt x="87" y="239"/>
                </a:cubicBezTo>
                <a:cubicBezTo>
                  <a:pt x="94" y="239"/>
                  <a:pt x="100" y="237"/>
                  <a:pt x="105" y="232"/>
                </a:cubicBezTo>
                <a:cubicBezTo>
                  <a:pt x="134" y="202"/>
                  <a:pt x="134" y="202"/>
                  <a:pt x="134" y="202"/>
                </a:cubicBezTo>
                <a:cubicBezTo>
                  <a:pt x="139" y="198"/>
                  <a:pt x="142" y="191"/>
                  <a:pt x="142" y="184"/>
                </a:cubicBezTo>
                <a:cubicBezTo>
                  <a:pt x="142" y="178"/>
                  <a:pt x="139" y="171"/>
                  <a:pt x="134" y="167"/>
                </a:cubicBezTo>
                <a:cubicBezTo>
                  <a:pt x="105" y="137"/>
                  <a:pt x="105" y="137"/>
                  <a:pt x="105" y="137"/>
                </a:cubicBezTo>
                <a:cubicBezTo>
                  <a:pt x="100" y="133"/>
                  <a:pt x="94" y="130"/>
                  <a:pt x="87" y="130"/>
                </a:cubicBezTo>
                <a:cubicBezTo>
                  <a:pt x="80" y="130"/>
                  <a:pt x="74" y="133"/>
                  <a:pt x="69" y="137"/>
                </a:cubicBezTo>
                <a:cubicBezTo>
                  <a:pt x="40" y="167"/>
                  <a:pt x="40" y="167"/>
                  <a:pt x="40" y="167"/>
                </a:cubicBezTo>
                <a:cubicBezTo>
                  <a:pt x="35" y="171"/>
                  <a:pt x="33" y="178"/>
                  <a:pt x="33" y="184"/>
                </a:cubicBezTo>
                <a:cubicBezTo>
                  <a:pt x="33" y="191"/>
                  <a:pt x="35" y="198"/>
                  <a:pt x="40" y="202"/>
                </a:cubicBezTo>
                <a:lnTo>
                  <a:pt x="69" y="232"/>
                </a:lnTo>
                <a:close/>
                <a:moveTo>
                  <a:pt x="1847" y="281"/>
                </a:moveTo>
                <a:cubicBezTo>
                  <a:pt x="1847" y="200"/>
                  <a:pt x="1771" y="186"/>
                  <a:pt x="1709" y="170"/>
                </a:cubicBezTo>
                <a:cubicBezTo>
                  <a:pt x="1659" y="158"/>
                  <a:pt x="1610" y="147"/>
                  <a:pt x="1610" y="103"/>
                </a:cubicBezTo>
                <a:cubicBezTo>
                  <a:pt x="1610" y="69"/>
                  <a:pt x="1644" y="39"/>
                  <a:pt x="1700" y="39"/>
                </a:cubicBezTo>
                <a:cubicBezTo>
                  <a:pt x="1754" y="39"/>
                  <a:pt x="1796" y="57"/>
                  <a:pt x="1822" y="81"/>
                </a:cubicBezTo>
                <a:cubicBezTo>
                  <a:pt x="1833" y="81"/>
                  <a:pt x="1833" y="81"/>
                  <a:pt x="1833" y="81"/>
                </a:cubicBezTo>
                <a:cubicBezTo>
                  <a:pt x="1833" y="41"/>
                  <a:pt x="1833" y="41"/>
                  <a:pt x="1833" y="41"/>
                </a:cubicBezTo>
                <a:cubicBezTo>
                  <a:pt x="1812" y="21"/>
                  <a:pt x="1764" y="0"/>
                  <a:pt x="1710" y="0"/>
                </a:cubicBezTo>
                <a:cubicBezTo>
                  <a:pt x="1619" y="0"/>
                  <a:pt x="1565" y="46"/>
                  <a:pt x="1565" y="104"/>
                </a:cubicBezTo>
                <a:cubicBezTo>
                  <a:pt x="1565" y="183"/>
                  <a:pt x="1641" y="196"/>
                  <a:pt x="1703" y="211"/>
                </a:cubicBezTo>
                <a:cubicBezTo>
                  <a:pt x="1754" y="223"/>
                  <a:pt x="1803" y="236"/>
                  <a:pt x="1803" y="280"/>
                </a:cubicBezTo>
                <a:cubicBezTo>
                  <a:pt x="1803" y="307"/>
                  <a:pt x="1772" y="341"/>
                  <a:pt x="1712" y="341"/>
                </a:cubicBezTo>
                <a:cubicBezTo>
                  <a:pt x="1665" y="341"/>
                  <a:pt x="1606" y="315"/>
                  <a:pt x="1572" y="279"/>
                </a:cubicBezTo>
                <a:cubicBezTo>
                  <a:pt x="1561" y="279"/>
                  <a:pt x="1561" y="279"/>
                  <a:pt x="1561" y="279"/>
                </a:cubicBezTo>
                <a:cubicBezTo>
                  <a:pt x="1561" y="331"/>
                  <a:pt x="1561" y="331"/>
                  <a:pt x="1561" y="331"/>
                </a:cubicBezTo>
                <a:cubicBezTo>
                  <a:pt x="1606" y="365"/>
                  <a:pt x="1652" y="380"/>
                  <a:pt x="1712" y="380"/>
                </a:cubicBezTo>
                <a:cubicBezTo>
                  <a:pt x="1797" y="380"/>
                  <a:pt x="1847" y="334"/>
                  <a:pt x="1847" y="281"/>
                </a:cubicBezTo>
                <a:close/>
                <a:moveTo>
                  <a:pt x="1821" y="486"/>
                </a:moveTo>
                <a:cubicBezTo>
                  <a:pt x="1812" y="486"/>
                  <a:pt x="1805" y="489"/>
                  <a:pt x="1800" y="493"/>
                </a:cubicBezTo>
                <a:cubicBezTo>
                  <a:pt x="1800" y="502"/>
                  <a:pt x="1800" y="502"/>
                  <a:pt x="1800" y="502"/>
                </a:cubicBezTo>
                <a:cubicBezTo>
                  <a:pt x="1802" y="502"/>
                  <a:pt x="1802" y="502"/>
                  <a:pt x="1802" y="502"/>
                </a:cubicBezTo>
                <a:cubicBezTo>
                  <a:pt x="1807" y="497"/>
                  <a:pt x="1812" y="494"/>
                  <a:pt x="1821" y="494"/>
                </a:cubicBezTo>
                <a:cubicBezTo>
                  <a:pt x="1829" y="494"/>
                  <a:pt x="1835" y="499"/>
                  <a:pt x="1837" y="505"/>
                </a:cubicBezTo>
                <a:cubicBezTo>
                  <a:pt x="1836" y="507"/>
                  <a:pt x="1836" y="507"/>
                  <a:pt x="1836" y="507"/>
                </a:cubicBezTo>
                <a:cubicBezTo>
                  <a:pt x="1832" y="507"/>
                  <a:pt x="1823" y="509"/>
                  <a:pt x="1819" y="510"/>
                </a:cubicBezTo>
                <a:cubicBezTo>
                  <a:pt x="1805" y="513"/>
                  <a:pt x="1796" y="518"/>
                  <a:pt x="1796" y="530"/>
                </a:cubicBezTo>
                <a:cubicBezTo>
                  <a:pt x="1796" y="540"/>
                  <a:pt x="1804" y="548"/>
                  <a:pt x="1816" y="548"/>
                </a:cubicBezTo>
                <a:cubicBezTo>
                  <a:pt x="1824" y="548"/>
                  <a:pt x="1831" y="545"/>
                  <a:pt x="1836" y="539"/>
                </a:cubicBezTo>
                <a:cubicBezTo>
                  <a:pt x="1837" y="539"/>
                  <a:pt x="1837" y="539"/>
                  <a:pt x="1837" y="539"/>
                </a:cubicBezTo>
                <a:cubicBezTo>
                  <a:pt x="1837" y="546"/>
                  <a:pt x="1837" y="546"/>
                  <a:pt x="1837" y="546"/>
                </a:cubicBezTo>
                <a:cubicBezTo>
                  <a:pt x="1846" y="546"/>
                  <a:pt x="1846" y="546"/>
                  <a:pt x="1846" y="546"/>
                </a:cubicBezTo>
                <a:cubicBezTo>
                  <a:pt x="1846" y="533"/>
                  <a:pt x="1846" y="522"/>
                  <a:pt x="1846" y="509"/>
                </a:cubicBezTo>
                <a:cubicBezTo>
                  <a:pt x="1846" y="495"/>
                  <a:pt x="1837" y="486"/>
                  <a:pt x="1821" y="486"/>
                </a:cubicBezTo>
                <a:close/>
                <a:moveTo>
                  <a:pt x="1837" y="528"/>
                </a:moveTo>
                <a:cubicBezTo>
                  <a:pt x="1837" y="527"/>
                  <a:pt x="1837" y="527"/>
                  <a:pt x="1837" y="527"/>
                </a:cubicBezTo>
                <a:cubicBezTo>
                  <a:pt x="1837" y="536"/>
                  <a:pt x="1826" y="539"/>
                  <a:pt x="1820" y="539"/>
                </a:cubicBezTo>
                <a:cubicBezTo>
                  <a:pt x="1811" y="539"/>
                  <a:pt x="1805" y="536"/>
                  <a:pt x="1805" y="530"/>
                </a:cubicBezTo>
                <a:cubicBezTo>
                  <a:pt x="1805" y="523"/>
                  <a:pt x="1810" y="520"/>
                  <a:pt x="1822" y="518"/>
                </a:cubicBezTo>
                <a:cubicBezTo>
                  <a:pt x="1825" y="517"/>
                  <a:pt x="1832" y="516"/>
                  <a:pt x="1837" y="515"/>
                </a:cubicBezTo>
                <a:lnTo>
                  <a:pt x="1837" y="528"/>
                </a:lnTo>
                <a:close/>
                <a:moveTo>
                  <a:pt x="1775" y="472"/>
                </a:moveTo>
                <a:cubicBezTo>
                  <a:pt x="1784" y="472"/>
                  <a:pt x="1784" y="472"/>
                  <a:pt x="1784" y="472"/>
                </a:cubicBezTo>
                <a:cubicBezTo>
                  <a:pt x="1784" y="460"/>
                  <a:pt x="1784" y="460"/>
                  <a:pt x="1784" y="460"/>
                </a:cubicBezTo>
                <a:cubicBezTo>
                  <a:pt x="1775" y="460"/>
                  <a:pt x="1775" y="460"/>
                  <a:pt x="1775" y="460"/>
                </a:cubicBezTo>
                <a:lnTo>
                  <a:pt x="1775" y="472"/>
                </a:lnTo>
                <a:close/>
                <a:moveTo>
                  <a:pt x="456" y="217"/>
                </a:moveTo>
                <a:cubicBezTo>
                  <a:pt x="457" y="218"/>
                  <a:pt x="459" y="219"/>
                  <a:pt x="460" y="219"/>
                </a:cubicBezTo>
                <a:cubicBezTo>
                  <a:pt x="462" y="219"/>
                  <a:pt x="464" y="218"/>
                  <a:pt x="465" y="217"/>
                </a:cubicBezTo>
                <a:cubicBezTo>
                  <a:pt x="492" y="191"/>
                  <a:pt x="492" y="191"/>
                  <a:pt x="492" y="191"/>
                </a:cubicBezTo>
                <a:cubicBezTo>
                  <a:pt x="494" y="188"/>
                  <a:pt x="494" y="184"/>
                  <a:pt x="492" y="181"/>
                </a:cubicBezTo>
                <a:cubicBezTo>
                  <a:pt x="465" y="155"/>
                  <a:pt x="465" y="155"/>
                  <a:pt x="465" y="155"/>
                </a:cubicBezTo>
                <a:cubicBezTo>
                  <a:pt x="464" y="153"/>
                  <a:pt x="462" y="153"/>
                  <a:pt x="460" y="153"/>
                </a:cubicBezTo>
                <a:cubicBezTo>
                  <a:pt x="459" y="153"/>
                  <a:pt x="457" y="153"/>
                  <a:pt x="456" y="155"/>
                </a:cubicBezTo>
                <a:cubicBezTo>
                  <a:pt x="429" y="181"/>
                  <a:pt x="429" y="181"/>
                  <a:pt x="429" y="181"/>
                </a:cubicBezTo>
                <a:cubicBezTo>
                  <a:pt x="428" y="182"/>
                  <a:pt x="427" y="184"/>
                  <a:pt x="427" y="186"/>
                </a:cubicBezTo>
                <a:cubicBezTo>
                  <a:pt x="427" y="188"/>
                  <a:pt x="428" y="189"/>
                  <a:pt x="429" y="191"/>
                </a:cubicBezTo>
                <a:lnTo>
                  <a:pt x="456" y="217"/>
                </a:lnTo>
                <a:close/>
                <a:moveTo>
                  <a:pt x="1737" y="486"/>
                </a:moveTo>
                <a:cubicBezTo>
                  <a:pt x="1729" y="486"/>
                  <a:pt x="1721" y="489"/>
                  <a:pt x="1717" y="497"/>
                </a:cubicBezTo>
                <a:cubicBezTo>
                  <a:pt x="1715" y="497"/>
                  <a:pt x="1715" y="497"/>
                  <a:pt x="1715" y="497"/>
                </a:cubicBezTo>
                <a:cubicBezTo>
                  <a:pt x="1715" y="487"/>
                  <a:pt x="1715" y="487"/>
                  <a:pt x="1715" y="487"/>
                </a:cubicBezTo>
                <a:cubicBezTo>
                  <a:pt x="1707" y="487"/>
                  <a:pt x="1707" y="487"/>
                  <a:pt x="1707" y="487"/>
                </a:cubicBezTo>
                <a:cubicBezTo>
                  <a:pt x="1707" y="546"/>
                  <a:pt x="1707" y="546"/>
                  <a:pt x="1707" y="546"/>
                </a:cubicBezTo>
                <a:cubicBezTo>
                  <a:pt x="1716" y="546"/>
                  <a:pt x="1716" y="546"/>
                  <a:pt x="1716" y="546"/>
                </a:cubicBezTo>
                <a:cubicBezTo>
                  <a:pt x="1716" y="508"/>
                  <a:pt x="1716" y="508"/>
                  <a:pt x="1716" y="508"/>
                </a:cubicBezTo>
                <a:cubicBezTo>
                  <a:pt x="1716" y="500"/>
                  <a:pt x="1727" y="494"/>
                  <a:pt x="1734" y="494"/>
                </a:cubicBezTo>
                <a:cubicBezTo>
                  <a:pt x="1743" y="494"/>
                  <a:pt x="1750" y="499"/>
                  <a:pt x="1750" y="509"/>
                </a:cubicBezTo>
                <a:cubicBezTo>
                  <a:pt x="1750" y="546"/>
                  <a:pt x="1750" y="546"/>
                  <a:pt x="1750" y="546"/>
                </a:cubicBezTo>
                <a:cubicBezTo>
                  <a:pt x="1759" y="546"/>
                  <a:pt x="1759" y="546"/>
                  <a:pt x="1759" y="546"/>
                </a:cubicBezTo>
                <a:cubicBezTo>
                  <a:pt x="1759" y="508"/>
                  <a:pt x="1759" y="508"/>
                  <a:pt x="1759" y="508"/>
                </a:cubicBezTo>
                <a:cubicBezTo>
                  <a:pt x="1759" y="493"/>
                  <a:pt x="1750" y="486"/>
                  <a:pt x="1737" y="486"/>
                </a:cubicBezTo>
                <a:close/>
                <a:moveTo>
                  <a:pt x="1270" y="497"/>
                </a:moveTo>
                <a:cubicBezTo>
                  <a:pt x="1268" y="497"/>
                  <a:pt x="1268" y="497"/>
                  <a:pt x="1268" y="497"/>
                </a:cubicBezTo>
                <a:cubicBezTo>
                  <a:pt x="1268" y="487"/>
                  <a:pt x="1268" y="487"/>
                  <a:pt x="1268" y="487"/>
                </a:cubicBezTo>
                <a:cubicBezTo>
                  <a:pt x="1259" y="487"/>
                  <a:pt x="1259" y="487"/>
                  <a:pt x="1259" y="487"/>
                </a:cubicBezTo>
                <a:cubicBezTo>
                  <a:pt x="1259" y="546"/>
                  <a:pt x="1259" y="546"/>
                  <a:pt x="1259" y="546"/>
                </a:cubicBezTo>
                <a:cubicBezTo>
                  <a:pt x="1269" y="546"/>
                  <a:pt x="1269" y="546"/>
                  <a:pt x="1269" y="546"/>
                </a:cubicBezTo>
                <a:cubicBezTo>
                  <a:pt x="1269" y="512"/>
                  <a:pt x="1269" y="512"/>
                  <a:pt x="1269" y="512"/>
                </a:cubicBezTo>
                <a:cubicBezTo>
                  <a:pt x="1269" y="502"/>
                  <a:pt x="1276" y="495"/>
                  <a:pt x="1283" y="495"/>
                </a:cubicBezTo>
                <a:cubicBezTo>
                  <a:pt x="1291" y="495"/>
                  <a:pt x="1291" y="495"/>
                  <a:pt x="1291" y="495"/>
                </a:cubicBezTo>
                <a:cubicBezTo>
                  <a:pt x="1291" y="486"/>
                  <a:pt x="1291" y="486"/>
                  <a:pt x="1291" y="486"/>
                </a:cubicBezTo>
                <a:cubicBezTo>
                  <a:pt x="1283" y="486"/>
                  <a:pt x="1283" y="486"/>
                  <a:pt x="1283" y="486"/>
                </a:cubicBezTo>
                <a:cubicBezTo>
                  <a:pt x="1276" y="486"/>
                  <a:pt x="1272" y="490"/>
                  <a:pt x="1270" y="497"/>
                </a:cubicBezTo>
                <a:close/>
                <a:moveTo>
                  <a:pt x="1302" y="546"/>
                </a:moveTo>
                <a:cubicBezTo>
                  <a:pt x="1311" y="546"/>
                  <a:pt x="1311" y="546"/>
                  <a:pt x="1311" y="546"/>
                </a:cubicBezTo>
                <a:cubicBezTo>
                  <a:pt x="1311" y="487"/>
                  <a:pt x="1311" y="487"/>
                  <a:pt x="1311" y="487"/>
                </a:cubicBezTo>
                <a:cubicBezTo>
                  <a:pt x="1302" y="487"/>
                  <a:pt x="1302" y="487"/>
                  <a:pt x="1302" y="487"/>
                </a:cubicBezTo>
                <a:lnTo>
                  <a:pt x="1302" y="546"/>
                </a:lnTo>
                <a:close/>
                <a:moveTo>
                  <a:pt x="1330" y="5"/>
                </a:moveTo>
                <a:cubicBezTo>
                  <a:pt x="1196" y="361"/>
                  <a:pt x="1196" y="361"/>
                  <a:pt x="1196" y="361"/>
                </a:cubicBezTo>
                <a:cubicBezTo>
                  <a:pt x="1196" y="373"/>
                  <a:pt x="1196" y="373"/>
                  <a:pt x="1196" y="373"/>
                </a:cubicBezTo>
                <a:cubicBezTo>
                  <a:pt x="1235" y="373"/>
                  <a:pt x="1235" y="373"/>
                  <a:pt x="1235" y="373"/>
                </a:cubicBezTo>
                <a:cubicBezTo>
                  <a:pt x="1284" y="242"/>
                  <a:pt x="1284" y="242"/>
                  <a:pt x="1284" y="242"/>
                </a:cubicBezTo>
                <a:cubicBezTo>
                  <a:pt x="1442" y="242"/>
                  <a:pt x="1442" y="242"/>
                  <a:pt x="1442" y="242"/>
                </a:cubicBezTo>
                <a:cubicBezTo>
                  <a:pt x="1493" y="373"/>
                  <a:pt x="1493" y="373"/>
                  <a:pt x="1493" y="373"/>
                </a:cubicBezTo>
                <a:cubicBezTo>
                  <a:pt x="1536" y="373"/>
                  <a:pt x="1536" y="373"/>
                  <a:pt x="1536" y="373"/>
                </a:cubicBezTo>
                <a:cubicBezTo>
                  <a:pt x="1536" y="361"/>
                  <a:pt x="1536" y="361"/>
                  <a:pt x="1536" y="361"/>
                </a:cubicBezTo>
                <a:cubicBezTo>
                  <a:pt x="1398" y="5"/>
                  <a:pt x="1398" y="5"/>
                  <a:pt x="1398" y="5"/>
                </a:cubicBezTo>
                <a:lnTo>
                  <a:pt x="1330" y="5"/>
                </a:lnTo>
                <a:close/>
                <a:moveTo>
                  <a:pt x="1298" y="205"/>
                </a:moveTo>
                <a:cubicBezTo>
                  <a:pt x="1353" y="58"/>
                  <a:pt x="1353" y="58"/>
                  <a:pt x="1353" y="58"/>
                </a:cubicBezTo>
                <a:cubicBezTo>
                  <a:pt x="1361" y="35"/>
                  <a:pt x="1361" y="35"/>
                  <a:pt x="1361" y="35"/>
                </a:cubicBezTo>
                <a:cubicBezTo>
                  <a:pt x="1363" y="35"/>
                  <a:pt x="1363" y="35"/>
                  <a:pt x="1363" y="35"/>
                </a:cubicBezTo>
                <a:cubicBezTo>
                  <a:pt x="1371" y="58"/>
                  <a:pt x="1371" y="58"/>
                  <a:pt x="1371" y="58"/>
                </a:cubicBezTo>
                <a:cubicBezTo>
                  <a:pt x="1427" y="205"/>
                  <a:pt x="1427" y="205"/>
                  <a:pt x="1427" y="205"/>
                </a:cubicBezTo>
                <a:lnTo>
                  <a:pt x="1298" y="205"/>
                </a:lnTo>
                <a:close/>
                <a:moveTo>
                  <a:pt x="1217" y="486"/>
                </a:moveTo>
                <a:cubicBezTo>
                  <a:pt x="1210" y="486"/>
                  <a:pt x="1203" y="489"/>
                  <a:pt x="1200" y="494"/>
                </a:cubicBezTo>
                <a:cubicBezTo>
                  <a:pt x="1199" y="494"/>
                  <a:pt x="1199" y="494"/>
                  <a:pt x="1199" y="494"/>
                </a:cubicBezTo>
                <a:cubicBezTo>
                  <a:pt x="1199" y="487"/>
                  <a:pt x="1199" y="487"/>
                  <a:pt x="1199" y="487"/>
                </a:cubicBezTo>
                <a:cubicBezTo>
                  <a:pt x="1189" y="487"/>
                  <a:pt x="1189" y="487"/>
                  <a:pt x="1189" y="487"/>
                </a:cubicBezTo>
                <a:cubicBezTo>
                  <a:pt x="1189" y="571"/>
                  <a:pt x="1189" y="571"/>
                  <a:pt x="1189" y="571"/>
                </a:cubicBezTo>
                <a:cubicBezTo>
                  <a:pt x="1198" y="571"/>
                  <a:pt x="1198" y="571"/>
                  <a:pt x="1198" y="571"/>
                </a:cubicBezTo>
                <a:cubicBezTo>
                  <a:pt x="1198" y="538"/>
                  <a:pt x="1198" y="538"/>
                  <a:pt x="1198" y="538"/>
                </a:cubicBezTo>
                <a:cubicBezTo>
                  <a:pt x="1200" y="538"/>
                  <a:pt x="1200" y="538"/>
                  <a:pt x="1200" y="538"/>
                </a:cubicBezTo>
                <a:cubicBezTo>
                  <a:pt x="1202" y="544"/>
                  <a:pt x="1211" y="547"/>
                  <a:pt x="1217" y="547"/>
                </a:cubicBezTo>
                <a:cubicBezTo>
                  <a:pt x="1233" y="547"/>
                  <a:pt x="1246" y="535"/>
                  <a:pt x="1246" y="515"/>
                </a:cubicBezTo>
                <a:cubicBezTo>
                  <a:pt x="1246" y="497"/>
                  <a:pt x="1235" y="486"/>
                  <a:pt x="1217" y="486"/>
                </a:cubicBezTo>
                <a:close/>
                <a:moveTo>
                  <a:pt x="1216" y="539"/>
                </a:moveTo>
                <a:cubicBezTo>
                  <a:pt x="1207" y="539"/>
                  <a:pt x="1199" y="534"/>
                  <a:pt x="1198" y="527"/>
                </a:cubicBezTo>
                <a:cubicBezTo>
                  <a:pt x="1198" y="510"/>
                  <a:pt x="1198" y="510"/>
                  <a:pt x="1198" y="510"/>
                </a:cubicBezTo>
                <a:cubicBezTo>
                  <a:pt x="1199" y="500"/>
                  <a:pt x="1207" y="494"/>
                  <a:pt x="1216" y="494"/>
                </a:cubicBezTo>
                <a:cubicBezTo>
                  <a:pt x="1228" y="494"/>
                  <a:pt x="1237" y="502"/>
                  <a:pt x="1237" y="516"/>
                </a:cubicBezTo>
                <a:cubicBezTo>
                  <a:pt x="1237" y="531"/>
                  <a:pt x="1227" y="539"/>
                  <a:pt x="1216" y="539"/>
                </a:cubicBezTo>
                <a:close/>
                <a:moveTo>
                  <a:pt x="1302" y="472"/>
                </a:moveTo>
                <a:cubicBezTo>
                  <a:pt x="1311" y="472"/>
                  <a:pt x="1311" y="472"/>
                  <a:pt x="1311" y="472"/>
                </a:cubicBezTo>
                <a:cubicBezTo>
                  <a:pt x="1311" y="460"/>
                  <a:pt x="1311" y="460"/>
                  <a:pt x="1311" y="460"/>
                </a:cubicBezTo>
                <a:cubicBezTo>
                  <a:pt x="1302" y="460"/>
                  <a:pt x="1302" y="460"/>
                  <a:pt x="1302" y="460"/>
                </a:cubicBezTo>
                <a:lnTo>
                  <a:pt x="1302" y="472"/>
                </a:lnTo>
                <a:close/>
                <a:moveTo>
                  <a:pt x="1436" y="517"/>
                </a:moveTo>
                <a:cubicBezTo>
                  <a:pt x="1436" y="499"/>
                  <a:pt x="1428" y="486"/>
                  <a:pt x="1408" y="486"/>
                </a:cubicBezTo>
                <a:cubicBezTo>
                  <a:pt x="1390" y="486"/>
                  <a:pt x="1380" y="499"/>
                  <a:pt x="1380" y="516"/>
                </a:cubicBezTo>
                <a:cubicBezTo>
                  <a:pt x="1380" y="537"/>
                  <a:pt x="1391" y="548"/>
                  <a:pt x="1412" y="548"/>
                </a:cubicBezTo>
                <a:cubicBezTo>
                  <a:pt x="1418" y="548"/>
                  <a:pt x="1427" y="546"/>
                  <a:pt x="1433" y="540"/>
                </a:cubicBezTo>
                <a:cubicBezTo>
                  <a:pt x="1433" y="533"/>
                  <a:pt x="1433" y="533"/>
                  <a:pt x="1433" y="533"/>
                </a:cubicBezTo>
                <a:cubicBezTo>
                  <a:pt x="1431" y="533"/>
                  <a:pt x="1431" y="533"/>
                  <a:pt x="1431" y="533"/>
                </a:cubicBezTo>
                <a:cubicBezTo>
                  <a:pt x="1425" y="537"/>
                  <a:pt x="1418" y="539"/>
                  <a:pt x="1412" y="539"/>
                </a:cubicBezTo>
                <a:cubicBezTo>
                  <a:pt x="1401" y="539"/>
                  <a:pt x="1395" y="535"/>
                  <a:pt x="1391" y="527"/>
                </a:cubicBezTo>
                <a:cubicBezTo>
                  <a:pt x="1390" y="525"/>
                  <a:pt x="1390" y="522"/>
                  <a:pt x="1390" y="518"/>
                </a:cubicBezTo>
                <a:cubicBezTo>
                  <a:pt x="1390" y="517"/>
                  <a:pt x="1390" y="517"/>
                  <a:pt x="1390" y="517"/>
                </a:cubicBezTo>
                <a:lnTo>
                  <a:pt x="1436" y="517"/>
                </a:lnTo>
                <a:close/>
                <a:moveTo>
                  <a:pt x="1408" y="493"/>
                </a:moveTo>
                <a:cubicBezTo>
                  <a:pt x="1419" y="493"/>
                  <a:pt x="1425" y="500"/>
                  <a:pt x="1426" y="510"/>
                </a:cubicBezTo>
                <a:cubicBezTo>
                  <a:pt x="1390" y="510"/>
                  <a:pt x="1390" y="510"/>
                  <a:pt x="1390" y="510"/>
                </a:cubicBezTo>
                <a:cubicBezTo>
                  <a:pt x="1392" y="500"/>
                  <a:pt x="1397" y="493"/>
                  <a:pt x="1408" y="493"/>
                </a:cubicBezTo>
                <a:close/>
                <a:moveTo>
                  <a:pt x="1335" y="501"/>
                </a:moveTo>
                <a:cubicBezTo>
                  <a:pt x="1335" y="496"/>
                  <a:pt x="1340" y="493"/>
                  <a:pt x="1350" y="493"/>
                </a:cubicBezTo>
                <a:cubicBezTo>
                  <a:pt x="1358" y="493"/>
                  <a:pt x="1364" y="498"/>
                  <a:pt x="1366" y="500"/>
                </a:cubicBezTo>
                <a:cubicBezTo>
                  <a:pt x="1368" y="500"/>
                  <a:pt x="1368" y="500"/>
                  <a:pt x="1368" y="500"/>
                </a:cubicBezTo>
                <a:cubicBezTo>
                  <a:pt x="1368" y="491"/>
                  <a:pt x="1368" y="491"/>
                  <a:pt x="1368" y="491"/>
                </a:cubicBezTo>
                <a:cubicBezTo>
                  <a:pt x="1365" y="489"/>
                  <a:pt x="1359" y="486"/>
                  <a:pt x="1350" y="486"/>
                </a:cubicBezTo>
                <a:cubicBezTo>
                  <a:pt x="1334" y="486"/>
                  <a:pt x="1326" y="493"/>
                  <a:pt x="1326" y="503"/>
                </a:cubicBezTo>
                <a:cubicBezTo>
                  <a:pt x="1326" y="523"/>
                  <a:pt x="1362" y="519"/>
                  <a:pt x="1362" y="531"/>
                </a:cubicBezTo>
                <a:cubicBezTo>
                  <a:pt x="1362" y="537"/>
                  <a:pt x="1358" y="540"/>
                  <a:pt x="1348" y="540"/>
                </a:cubicBezTo>
                <a:cubicBezTo>
                  <a:pt x="1341" y="540"/>
                  <a:pt x="1332" y="536"/>
                  <a:pt x="1329" y="532"/>
                </a:cubicBezTo>
                <a:cubicBezTo>
                  <a:pt x="1326" y="532"/>
                  <a:pt x="1326" y="532"/>
                  <a:pt x="1326" y="532"/>
                </a:cubicBezTo>
                <a:cubicBezTo>
                  <a:pt x="1326" y="541"/>
                  <a:pt x="1326" y="541"/>
                  <a:pt x="1326" y="541"/>
                </a:cubicBezTo>
                <a:cubicBezTo>
                  <a:pt x="1331" y="545"/>
                  <a:pt x="1339" y="548"/>
                  <a:pt x="1348" y="548"/>
                </a:cubicBezTo>
                <a:cubicBezTo>
                  <a:pt x="1365" y="548"/>
                  <a:pt x="1372" y="541"/>
                  <a:pt x="1372" y="531"/>
                </a:cubicBezTo>
                <a:cubicBezTo>
                  <a:pt x="1372" y="510"/>
                  <a:pt x="1335" y="516"/>
                  <a:pt x="1335" y="501"/>
                </a:cubicBezTo>
                <a:close/>
                <a:moveTo>
                  <a:pt x="912" y="546"/>
                </a:moveTo>
                <a:cubicBezTo>
                  <a:pt x="969" y="546"/>
                  <a:pt x="969" y="546"/>
                  <a:pt x="969" y="546"/>
                </a:cubicBezTo>
                <a:cubicBezTo>
                  <a:pt x="969" y="537"/>
                  <a:pt x="969" y="537"/>
                  <a:pt x="969" y="537"/>
                </a:cubicBezTo>
                <a:cubicBezTo>
                  <a:pt x="921" y="537"/>
                  <a:pt x="921" y="537"/>
                  <a:pt x="921" y="537"/>
                </a:cubicBezTo>
                <a:cubicBezTo>
                  <a:pt x="921" y="507"/>
                  <a:pt x="921" y="507"/>
                  <a:pt x="921" y="507"/>
                </a:cubicBezTo>
                <a:cubicBezTo>
                  <a:pt x="965" y="507"/>
                  <a:pt x="965" y="507"/>
                  <a:pt x="965" y="507"/>
                </a:cubicBezTo>
                <a:cubicBezTo>
                  <a:pt x="965" y="499"/>
                  <a:pt x="965" y="499"/>
                  <a:pt x="965" y="499"/>
                </a:cubicBezTo>
                <a:cubicBezTo>
                  <a:pt x="921" y="499"/>
                  <a:pt x="921" y="499"/>
                  <a:pt x="921" y="499"/>
                </a:cubicBezTo>
                <a:cubicBezTo>
                  <a:pt x="921" y="471"/>
                  <a:pt x="921" y="471"/>
                  <a:pt x="921" y="471"/>
                </a:cubicBezTo>
                <a:cubicBezTo>
                  <a:pt x="969" y="471"/>
                  <a:pt x="969" y="471"/>
                  <a:pt x="969" y="471"/>
                </a:cubicBezTo>
                <a:cubicBezTo>
                  <a:pt x="969" y="462"/>
                  <a:pt x="969" y="462"/>
                  <a:pt x="969" y="462"/>
                </a:cubicBezTo>
                <a:cubicBezTo>
                  <a:pt x="912" y="462"/>
                  <a:pt x="912" y="462"/>
                  <a:pt x="912" y="462"/>
                </a:cubicBezTo>
                <a:lnTo>
                  <a:pt x="912" y="546"/>
                </a:lnTo>
                <a:close/>
                <a:moveTo>
                  <a:pt x="1159" y="497"/>
                </a:moveTo>
                <a:cubicBezTo>
                  <a:pt x="1158" y="497"/>
                  <a:pt x="1158" y="497"/>
                  <a:pt x="1158" y="497"/>
                </a:cubicBezTo>
                <a:cubicBezTo>
                  <a:pt x="1158" y="487"/>
                  <a:pt x="1158" y="487"/>
                  <a:pt x="1158" y="487"/>
                </a:cubicBezTo>
                <a:cubicBezTo>
                  <a:pt x="1148" y="487"/>
                  <a:pt x="1148" y="487"/>
                  <a:pt x="1148" y="487"/>
                </a:cubicBezTo>
                <a:cubicBezTo>
                  <a:pt x="1148" y="546"/>
                  <a:pt x="1148" y="546"/>
                  <a:pt x="1148" y="546"/>
                </a:cubicBezTo>
                <a:cubicBezTo>
                  <a:pt x="1158" y="546"/>
                  <a:pt x="1158" y="546"/>
                  <a:pt x="1158" y="546"/>
                </a:cubicBezTo>
                <a:cubicBezTo>
                  <a:pt x="1158" y="512"/>
                  <a:pt x="1158" y="512"/>
                  <a:pt x="1158" y="512"/>
                </a:cubicBezTo>
                <a:cubicBezTo>
                  <a:pt x="1159" y="502"/>
                  <a:pt x="1165" y="495"/>
                  <a:pt x="1172" y="495"/>
                </a:cubicBezTo>
                <a:cubicBezTo>
                  <a:pt x="1180" y="495"/>
                  <a:pt x="1180" y="495"/>
                  <a:pt x="1180" y="495"/>
                </a:cubicBezTo>
                <a:cubicBezTo>
                  <a:pt x="1180" y="486"/>
                  <a:pt x="1180" y="486"/>
                  <a:pt x="1180" y="486"/>
                </a:cubicBezTo>
                <a:cubicBezTo>
                  <a:pt x="1172" y="486"/>
                  <a:pt x="1172" y="486"/>
                  <a:pt x="1172" y="486"/>
                </a:cubicBezTo>
                <a:cubicBezTo>
                  <a:pt x="1165" y="486"/>
                  <a:pt x="1161" y="490"/>
                  <a:pt x="1159" y="497"/>
                </a:cubicBezTo>
                <a:close/>
                <a:moveTo>
                  <a:pt x="767" y="20"/>
                </a:moveTo>
                <a:cubicBezTo>
                  <a:pt x="763" y="11"/>
                  <a:pt x="754" y="5"/>
                  <a:pt x="744" y="5"/>
                </a:cubicBezTo>
                <a:cubicBezTo>
                  <a:pt x="416" y="5"/>
                  <a:pt x="416" y="5"/>
                  <a:pt x="416" y="5"/>
                </a:cubicBezTo>
                <a:cubicBezTo>
                  <a:pt x="409" y="5"/>
                  <a:pt x="403" y="8"/>
                  <a:pt x="398" y="12"/>
                </a:cubicBezTo>
                <a:cubicBezTo>
                  <a:pt x="185" y="225"/>
                  <a:pt x="185" y="225"/>
                  <a:pt x="185" y="225"/>
                </a:cubicBezTo>
                <a:cubicBezTo>
                  <a:pt x="176" y="235"/>
                  <a:pt x="176" y="250"/>
                  <a:pt x="185" y="260"/>
                </a:cubicBezTo>
                <a:cubicBezTo>
                  <a:pt x="257" y="332"/>
                  <a:pt x="257" y="332"/>
                  <a:pt x="257" y="332"/>
                </a:cubicBezTo>
                <a:cubicBezTo>
                  <a:pt x="226" y="364"/>
                  <a:pt x="226" y="364"/>
                  <a:pt x="226" y="364"/>
                </a:cubicBezTo>
                <a:cubicBezTo>
                  <a:pt x="216" y="373"/>
                  <a:pt x="216" y="389"/>
                  <a:pt x="226" y="399"/>
                </a:cubicBezTo>
                <a:cubicBezTo>
                  <a:pt x="332" y="505"/>
                  <a:pt x="332" y="505"/>
                  <a:pt x="332" y="505"/>
                </a:cubicBezTo>
                <a:cubicBezTo>
                  <a:pt x="341" y="515"/>
                  <a:pt x="357" y="515"/>
                  <a:pt x="367" y="505"/>
                </a:cubicBezTo>
                <a:cubicBezTo>
                  <a:pt x="401" y="471"/>
                  <a:pt x="401" y="471"/>
                  <a:pt x="401" y="471"/>
                </a:cubicBezTo>
                <a:cubicBezTo>
                  <a:pt x="494" y="564"/>
                  <a:pt x="494" y="564"/>
                  <a:pt x="494" y="564"/>
                </a:cubicBezTo>
                <a:cubicBezTo>
                  <a:pt x="499" y="569"/>
                  <a:pt x="505" y="571"/>
                  <a:pt x="512" y="571"/>
                </a:cubicBezTo>
                <a:cubicBezTo>
                  <a:pt x="518" y="571"/>
                  <a:pt x="525" y="569"/>
                  <a:pt x="530" y="564"/>
                </a:cubicBezTo>
                <a:cubicBezTo>
                  <a:pt x="757" y="337"/>
                  <a:pt x="757" y="337"/>
                  <a:pt x="757" y="337"/>
                </a:cubicBezTo>
                <a:cubicBezTo>
                  <a:pt x="761" y="332"/>
                  <a:pt x="764" y="325"/>
                  <a:pt x="764" y="319"/>
                </a:cubicBezTo>
                <a:cubicBezTo>
                  <a:pt x="764" y="312"/>
                  <a:pt x="761" y="306"/>
                  <a:pt x="757" y="301"/>
                </a:cubicBezTo>
                <a:cubicBezTo>
                  <a:pt x="632" y="176"/>
                  <a:pt x="632" y="176"/>
                  <a:pt x="632" y="176"/>
                </a:cubicBezTo>
                <a:cubicBezTo>
                  <a:pt x="762" y="48"/>
                  <a:pt x="762" y="48"/>
                  <a:pt x="762" y="48"/>
                </a:cubicBezTo>
                <a:cubicBezTo>
                  <a:pt x="769" y="41"/>
                  <a:pt x="771" y="30"/>
                  <a:pt x="767" y="20"/>
                </a:cubicBezTo>
                <a:close/>
                <a:moveTo>
                  <a:pt x="550" y="144"/>
                </a:moveTo>
                <a:cubicBezTo>
                  <a:pt x="577" y="118"/>
                  <a:pt x="577" y="118"/>
                  <a:pt x="577" y="118"/>
                </a:cubicBezTo>
                <a:cubicBezTo>
                  <a:pt x="578" y="116"/>
                  <a:pt x="580" y="116"/>
                  <a:pt x="582" y="116"/>
                </a:cubicBezTo>
                <a:cubicBezTo>
                  <a:pt x="583" y="116"/>
                  <a:pt x="585" y="116"/>
                  <a:pt x="586" y="118"/>
                </a:cubicBezTo>
                <a:cubicBezTo>
                  <a:pt x="613" y="144"/>
                  <a:pt x="613" y="144"/>
                  <a:pt x="613" y="144"/>
                </a:cubicBezTo>
                <a:cubicBezTo>
                  <a:pt x="615" y="147"/>
                  <a:pt x="615" y="151"/>
                  <a:pt x="613" y="154"/>
                </a:cubicBezTo>
                <a:cubicBezTo>
                  <a:pt x="586" y="180"/>
                  <a:pt x="586" y="180"/>
                  <a:pt x="586" y="180"/>
                </a:cubicBezTo>
                <a:cubicBezTo>
                  <a:pt x="585" y="181"/>
                  <a:pt x="583" y="182"/>
                  <a:pt x="582" y="182"/>
                </a:cubicBezTo>
                <a:cubicBezTo>
                  <a:pt x="580" y="182"/>
                  <a:pt x="578" y="181"/>
                  <a:pt x="577" y="180"/>
                </a:cubicBezTo>
                <a:cubicBezTo>
                  <a:pt x="550" y="154"/>
                  <a:pt x="550" y="154"/>
                  <a:pt x="550" y="154"/>
                </a:cubicBezTo>
                <a:cubicBezTo>
                  <a:pt x="549" y="152"/>
                  <a:pt x="548" y="151"/>
                  <a:pt x="548" y="149"/>
                </a:cubicBezTo>
                <a:cubicBezTo>
                  <a:pt x="548" y="147"/>
                  <a:pt x="549" y="145"/>
                  <a:pt x="550" y="144"/>
                </a:cubicBezTo>
                <a:close/>
                <a:moveTo>
                  <a:pt x="400" y="90"/>
                </a:moveTo>
                <a:cubicBezTo>
                  <a:pt x="400" y="87"/>
                  <a:pt x="402" y="84"/>
                  <a:pt x="405" y="83"/>
                </a:cubicBezTo>
                <a:cubicBezTo>
                  <a:pt x="407" y="82"/>
                  <a:pt x="411" y="83"/>
                  <a:pt x="413" y="85"/>
                </a:cubicBezTo>
                <a:cubicBezTo>
                  <a:pt x="460" y="132"/>
                  <a:pt x="460" y="132"/>
                  <a:pt x="460" y="132"/>
                </a:cubicBezTo>
                <a:cubicBezTo>
                  <a:pt x="508" y="85"/>
                  <a:pt x="508" y="85"/>
                  <a:pt x="508" y="85"/>
                </a:cubicBezTo>
                <a:cubicBezTo>
                  <a:pt x="510" y="83"/>
                  <a:pt x="513" y="82"/>
                  <a:pt x="516" y="83"/>
                </a:cubicBezTo>
                <a:cubicBezTo>
                  <a:pt x="519" y="84"/>
                  <a:pt x="521" y="87"/>
                  <a:pt x="521" y="90"/>
                </a:cubicBezTo>
                <a:cubicBezTo>
                  <a:pt x="521" y="196"/>
                  <a:pt x="521" y="196"/>
                  <a:pt x="521" y="196"/>
                </a:cubicBezTo>
                <a:cubicBezTo>
                  <a:pt x="521" y="198"/>
                  <a:pt x="520" y="200"/>
                  <a:pt x="519" y="201"/>
                </a:cubicBezTo>
                <a:cubicBezTo>
                  <a:pt x="466" y="254"/>
                  <a:pt x="466" y="254"/>
                  <a:pt x="466" y="254"/>
                </a:cubicBezTo>
                <a:cubicBezTo>
                  <a:pt x="464" y="256"/>
                  <a:pt x="462" y="256"/>
                  <a:pt x="460" y="256"/>
                </a:cubicBezTo>
                <a:cubicBezTo>
                  <a:pt x="459" y="256"/>
                  <a:pt x="457" y="256"/>
                  <a:pt x="455" y="254"/>
                </a:cubicBezTo>
                <a:cubicBezTo>
                  <a:pt x="402" y="201"/>
                  <a:pt x="402" y="201"/>
                  <a:pt x="402" y="201"/>
                </a:cubicBezTo>
                <a:cubicBezTo>
                  <a:pt x="401" y="200"/>
                  <a:pt x="400" y="198"/>
                  <a:pt x="400" y="196"/>
                </a:cubicBezTo>
                <a:lnTo>
                  <a:pt x="400" y="90"/>
                </a:lnTo>
                <a:close/>
                <a:moveTo>
                  <a:pt x="308" y="144"/>
                </a:moveTo>
                <a:cubicBezTo>
                  <a:pt x="335" y="118"/>
                  <a:pt x="335" y="118"/>
                  <a:pt x="335" y="118"/>
                </a:cubicBezTo>
                <a:cubicBezTo>
                  <a:pt x="336" y="116"/>
                  <a:pt x="338" y="116"/>
                  <a:pt x="339" y="116"/>
                </a:cubicBezTo>
                <a:cubicBezTo>
                  <a:pt x="341" y="116"/>
                  <a:pt x="343" y="116"/>
                  <a:pt x="344" y="118"/>
                </a:cubicBezTo>
                <a:cubicBezTo>
                  <a:pt x="371" y="144"/>
                  <a:pt x="371" y="144"/>
                  <a:pt x="371" y="144"/>
                </a:cubicBezTo>
                <a:cubicBezTo>
                  <a:pt x="373" y="147"/>
                  <a:pt x="373" y="151"/>
                  <a:pt x="371" y="154"/>
                </a:cubicBezTo>
                <a:cubicBezTo>
                  <a:pt x="344" y="180"/>
                  <a:pt x="344" y="180"/>
                  <a:pt x="344" y="180"/>
                </a:cubicBezTo>
                <a:cubicBezTo>
                  <a:pt x="343" y="181"/>
                  <a:pt x="341" y="182"/>
                  <a:pt x="339" y="182"/>
                </a:cubicBezTo>
                <a:cubicBezTo>
                  <a:pt x="338" y="182"/>
                  <a:pt x="336" y="181"/>
                  <a:pt x="335" y="180"/>
                </a:cubicBezTo>
                <a:cubicBezTo>
                  <a:pt x="308" y="154"/>
                  <a:pt x="308" y="154"/>
                  <a:pt x="308" y="154"/>
                </a:cubicBezTo>
                <a:cubicBezTo>
                  <a:pt x="307" y="152"/>
                  <a:pt x="306" y="151"/>
                  <a:pt x="306" y="149"/>
                </a:cubicBezTo>
                <a:cubicBezTo>
                  <a:pt x="306" y="147"/>
                  <a:pt x="307" y="145"/>
                  <a:pt x="308" y="144"/>
                </a:cubicBezTo>
                <a:close/>
                <a:moveTo>
                  <a:pt x="371" y="396"/>
                </a:moveTo>
                <a:cubicBezTo>
                  <a:pt x="344" y="422"/>
                  <a:pt x="344" y="422"/>
                  <a:pt x="344" y="422"/>
                </a:cubicBezTo>
                <a:cubicBezTo>
                  <a:pt x="343" y="424"/>
                  <a:pt x="341" y="424"/>
                  <a:pt x="339" y="424"/>
                </a:cubicBezTo>
                <a:cubicBezTo>
                  <a:pt x="338" y="424"/>
                  <a:pt x="336" y="424"/>
                  <a:pt x="335" y="422"/>
                </a:cubicBezTo>
                <a:cubicBezTo>
                  <a:pt x="308" y="396"/>
                  <a:pt x="308" y="396"/>
                  <a:pt x="308" y="396"/>
                </a:cubicBezTo>
                <a:cubicBezTo>
                  <a:pt x="307" y="395"/>
                  <a:pt x="306" y="393"/>
                  <a:pt x="306" y="391"/>
                </a:cubicBezTo>
                <a:cubicBezTo>
                  <a:pt x="306" y="389"/>
                  <a:pt x="307" y="387"/>
                  <a:pt x="308" y="386"/>
                </a:cubicBezTo>
                <a:cubicBezTo>
                  <a:pt x="335" y="360"/>
                  <a:pt x="335" y="360"/>
                  <a:pt x="335" y="360"/>
                </a:cubicBezTo>
                <a:cubicBezTo>
                  <a:pt x="336" y="358"/>
                  <a:pt x="338" y="358"/>
                  <a:pt x="339" y="358"/>
                </a:cubicBezTo>
                <a:cubicBezTo>
                  <a:pt x="341" y="358"/>
                  <a:pt x="343" y="358"/>
                  <a:pt x="344" y="360"/>
                </a:cubicBezTo>
                <a:cubicBezTo>
                  <a:pt x="371" y="386"/>
                  <a:pt x="371" y="386"/>
                  <a:pt x="371" y="386"/>
                </a:cubicBezTo>
                <a:cubicBezTo>
                  <a:pt x="373" y="389"/>
                  <a:pt x="373" y="393"/>
                  <a:pt x="371" y="396"/>
                </a:cubicBezTo>
                <a:close/>
                <a:moveTo>
                  <a:pt x="385" y="331"/>
                </a:moveTo>
                <a:cubicBezTo>
                  <a:pt x="280" y="331"/>
                  <a:pt x="280" y="331"/>
                  <a:pt x="280" y="331"/>
                </a:cubicBezTo>
                <a:cubicBezTo>
                  <a:pt x="277" y="331"/>
                  <a:pt x="274" y="329"/>
                  <a:pt x="273" y="326"/>
                </a:cubicBezTo>
                <a:cubicBezTo>
                  <a:pt x="271" y="323"/>
                  <a:pt x="272" y="320"/>
                  <a:pt x="274" y="318"/>
                </a:cubicBezTo>
                <a:cubicBezTo>
                  <a:pt x="322" y="270"/>
                  <a:pt x="322" y="270"/>
                  <a:pt x="322" y="270"/>
                </a:cubicBezTo>
                <a:cubicBezTo>
                  <a:pt x="274" y="223"/>
                  <a:pt x="274" y="223"/>
                  <a:pt x="274" y="223"/>
                </a:cubicBezTo>
                <a:cubicBezTo>
                  <a:pt x="272" y="221"/>
                  <a:pt x="271" y="217"/>
                  <a:pt x="273" y="215"/>
                </a:cubicBezTo>
                <a:cubicBezTo>
                  <a:pt x="274" y="212"/>
                  <a:pt x="277" y="210"/>
                  <a:pt x="280" y="210"/>
                </a:cubicBezTo>
                <a:cubicBezTo>
                  <a:pt x="385" y="210"/>
                  <a:pt x="385" y="210"/>
                  <a:pt x="385" y="210"/>
                </a:cubicBezTo>
                <a:cubicBezTo>
                  <a:pt x="387" y="210"/>
                  <a:pt x="389" y="211"/>
                  <a:pt x="391" y="212"/>
                </a:cubicBezTo>
                <a:cubicBezTo>
                  <a:pt x="444" y="265"/>
                  <a:pt x="444" y="265"/>
                  <a:pt x="444" y="265"/>
                </a:cubicBezTo>
                <a:cubicBezTo>
                  <a:pt x="445" y="266"/>
                  <a:pt x="446" y="268"/>
                  <a:pt x="446" y="270"/>
                </a:cubicBezTo>
                <a:cubicBezTo>
                  <a:pt x="446" y="272"/>
                  <a:pt x="445" y="274"/>
                  <a:pt x="444" y="276"/>
                </a:cubicBezTo>
                <a:cubicBezTo>
                  <a:pt x="391" y="329"/>
                  <a:pt x="391" y="329"/>
                  <a:pt x="391" y="329"/>
                </a:cubicBezTo>
                <a:cubicBezTo>
                  <a:pt x="389" y="330"/>
                  <a:pt x="387" y="331"/>
                  <a:pt x="385" y="331"/>
                </a:cubicBezTo>
                <a:close/>
                <a:moveTo>
                  <a:pt x="521" y="452"/>
                </a:moveTo>
                <a:cubicBezTo>
                  <a:pt x="521" y="455"/>
                  <a:pt x="519" y="458"/>
                  <a:pt x="516" y="459"/>
                </a:cubicBezTo>
                <a:cubicBezTo>
                  <a:pt x="515" y="459"/>
                  <a:pt x="514" y="459"/>
                  <a:pt x="513" y="459"/>
                </a:cubicBezTo>
                <a:cubicBezTo>
                  <a:pt x="511" y="459"/>
                  <a:pt x="509" y="459"/>
                  <a:pt x="508" y="457"/>
                </a:cubicBezTo>
                <a:cubicBezTo>
                  <a:pt x="460" y="410"/>
                  <a:pt x="460" y="410"/>
                  <a:pt x="460" y="410"/>
                </a:cubicBezTo>
                <a:cubicBezTo>
                  <a:pt x="413" y="457"/>
                  <a:pt x="413" y="457"/>
                  <a:pt x="413" y="457"/>
                </a:cubicBezTo>
                <a:cubicBezTo>
                  <a:pt x="411" y="459"/>
                  <a:pt x="407" y="460"/>
                  <a:pt x="405" y="459"/>
                </a:cubicBezTo>
                <a:cubicBezTo>
                  <a:pt x="402" y="458"/>
                  <a:pt x="400" y="455"/>
                  <a:pt x="400" y="452"/>
                </a:cubicBezTo>
                <a:cubicBezTo>
                  <a:pt x="400" y="346"/>
                  <a:pt x="400" y="346"/>
                  <a:pt x="400" y="346"/>
                </a:cubicBezTo>
                <a:cubicBezTo>
                  <a:pt x="400" y="344"/>
                  <a:pt x="401" y="342"/>
                  <a:pt x="402" y="341"/>
                </a:cubicBezTo>
                <a:cubicBezTo>
                  <a:pt x="455" y="288"/>
                  <a:pt x="455" y="288"/>
                  <a:pt x="455" y="288"/>
                </a:cubicBezTo>
                <a:cubicBezTo>
                  <a:pt x="458" y="285"/>
                  <a:pt x="463" y="285"/>
                  <a:pt x="466" y="288"/>
                </a:cubicBezTo>
                <a:cubicBezTo>
                  <a:pt x="519" y="341"/>
                  <a:pt x="519" y="341"/>
                  <a:pt x="519" y="341"/>
                </a:cubicBezTo>
                <a:cubicBezTo>
                  <a:pt x="520" y="342"/>
                  <a:pt x="521" y="344"/>
                  <a:pt x="521" y="346"/>
                </a:cubicBezTo>
                <a:lnTo>
                  <a:pt x="521" y="452"/>
                </a:lnTo>
                <a:close/>
                <a:moveTo>
                  <a:pt x="613" y="396"/>
                </a:moveTo>
                <a:cubicBezTo>
                  <a:pt x="586" y="422"/>
                  <a:pt x="586" y="422"/>
                  <a:pt x="586" y="422"/>
                </a:cubicBezTo>
                <a:cubicBezTo>
                  <a:pt x="585" y="424"/>
                  <a:pt x="583" y="424"/>
                  <a:pt x="582" y="424"/>
                </a:cubicBezTo>
                <a:cubicBezTo>
                  <a:pt x="580" y="424"/>
                  <a:pt x="578" y="424"/>
                  <a:pt x="577" y="422"/>
                </a:cubicBezTo>
                <a:cubicBezTo>
                  <a:pt x="550" y="396"/>
                  <a:pt x="550" y="396"/>
                  <a:pt x="550" y="396"/>
                </a:cubicBezTo>
                <a:cubicBezTo>
                  <a:pt x="549" y="395"/>
                  <a:pt x="548" y="393"/>
                  <a:pt x="548" y="391"/>
                </a:cubicBezTo>
                <a:cubicBezTo>
                  <a:pt x="548" y="389"/>
                  <a:pt x="549" y="387"/>
                  <a:pt x="550" y="386"/>
                </a:cubicBezTo>
                <a:cubicBezTo>
                  <a:pt x="577" y="360"/>
                  <a:pt x="577" y="360"/>
                  <a:pt x="577" y="360"/>
                </a:cubicBezTo>
                <a:cubicBezTo>
                  <a:pt x="578" y="358"/>
                  <a:pt x="580" y="358"/>
                  <a:pt x="582" y="358"/>
                </a:cubicBezTo>
                <a:cubicBezTo>
                  <a:pt x="583" y="358"/>
                  <a:pt x="585" y="358"/>
                  <a:pt x="586" y="360"/>
                </a:cubicBezTo>
                <a:cubicBezTo>
                  <a:pt x="613" y="386"/>
                  <a:pt x="613" y="386"/>
                  <a:pt x="613" y="386"/>
                </a:cubicBezTo>
                <a:cubicBezTo>
                  <a:pt x="615" y="389"/>
                  <a:pt x="615" y="393"/>
                  <a:pt x="613" y="396"/>
                </a:cubicBezTo>
                <a:close/>
                <a:moveTo>
                  <a:pt x="641" y="210"/>
                </a:moveTo>
                <a:cubicBezTo>
                  <a:pt x="644" y="210"/>
                  <a:pt x="647" y="212"/>
                  <a:pt x="648" y="215"/>
                </a:cubicBezTo>
                <a:cubicBezTo>
                  <a:pt x="649" y="217"/>
                  <a:pt x="649" y="221"/>
                  <a:pt x="647" y="223"/>
                </a:cubicBezTo>
                <a:cubicBezTo>
                  <a:pt x="599" y="270"/>
                  <a:pt x="599" y="270"/>
                  <a:pt x="599" y="270"/>
                </a:cubicBezTo>
                <a:cubicBezTo>
                  <a:pt x="647" y="318"/>
                  <a:pt x="647" y="318"/>
                  <a:pt x="647" y="318"/>
                </a:cubicBezTo>
                <a:cubicBezTo>
                  <a:pt x="649" y="320"/>
                  <a:pt x="649" y="323"/>
                  <a:pt x="648" y="326"/>
                </a:cubicBezTo>
                <a:cubicBezTo>
                  <a:pt x="647" y="329"/>
                  <a:pt x="644" y="331"/>
                  <a:pt x="641" y="331"/>
                </a:cubicBezTo>
                <a:cubicBezTo>
                  <a:pt x="535" y="331"/>
                  <a:pt x="535" y="331"/>
                  <a:pt x="535" y="331"/>
                </a:cubicBezTo>
                <a:cubicBezTo>
                  <a:pt x="533" y="331"/>
                  <a:pt x="532" y="330"/>
                  <a:pt x="530" y="329"/>
                </a:cubicBezTo>
                <a:cubicBezTo>
                  <a:pt x="477" y="276"/>
                  <a:pt x="477" y="276"/>
                  <a:pt x="477" y="276"/>
                </a:cubicBezTo>
                <a:cubicBezTo>
                  <a:pt x="476" y="274"/>
                  <a:pt x="475" y="272"/>
                  <a:pt x="475" y="270"/>
                </a:cubicBezTo>
                <a:cubicBezTo>
                  <a:pt x="475" y="268"/>
                  <a:pt x="476" y="266"/>
                  <a:pt x="477" y="265"/>
                </a:cubicBezTo>
                <a:cubicBezTo>
                  <a:pt x="530" y="212"/>
                  <a:pt x="530" y="212"/>
                  <a:pt x="530" y="212"/>
                </a:cubicBezTo>
                <a:cubicBezTo>
                  <a:pt x="532" y="211"/>
                  <a:pt x="533" y="210"/>
                  <a:pt x="535" y="210"/>
                </a:cubicBezTo>
                <a:lnTo>
                  <a:pt x="641" y="210"/>
                </a:lnTo>
                <a:close/>
                <a:moveTo>
                  <a:pt x="1162" y="335"/>
                </a:moveTo>
                <a:cubicBezTo>
                  <a:pt x="953" y="335"/>
                  <a:pt x="953" y="335"/>
                  <a:pt x="953" y="335"/>
                </a:cubicBezTo>
                <a:cubicBezTo>
                  <a:pt x="953" y="204"/>
                  <a:pt x="953" y="204"/>
                  <a:pt x="953" y="204"/>
                </a:cubicBezTo>
                <a:cubicBezTo>
                  <a:pt x="1146" y="204"/>
                  <a:pt x="1146" y="204"/>
                  <a:pt x="1146" y="204"/>
                </a:cubicBezTo>
                <a:cubicBezTo>
                  <a:pt x="1146" y="166"/>
                  <a:pt x="1146" y="166"/>
                  <a:pt x="1146" y="166"/>
                </a:cubicBezTo>
                <a:cubicBezTo>
                  <a:pt x="953" y="166"/>
                  <a:pt x="953" y="166"/>
                  <a:pt x="953" y="166"/>
                </a:cubicBezTo>
                <a:cubicBezTo>
                  <a:pt x="953" y="43"/>
                  <a:pt x="953" y="43"/>
                  <a:pt x="953" y="43"/>
                </a:cubicBezTo>
                <a:cubicBezTo>
                  <a:pt x="1163" y="43"/>
                  <a:pt x="1163" y="43"/>
                  <a:pt x="1163" y="43"/>
                </a:cubicBezTo>
                <a:cubicBezTo>
                  <a:pt x="1163" y="5"/>
                  <a:pt x="1163" y="5"/>
                  <a:pt x="1163" y="5"/>
                </a:cubicBezTo>
                <a:cubicBezTo>
                  <a:pt x="911" y="5"/>
                  <a:pt x="911" y="5"/>
                  <a:pt x="911" y="5"/>
                </a:cubicBezTo>
                <a:cubicBezTo>
                  <a:pt x="911" y="373"/>
                  <a:pt x="911" y="373"/>
                  <a:pt x="911" y="373"/>
                </a:cubicBezTo>
                <a:cubicBezTo>
                  <a:pt x="1162" y="373"/>
                  <a:pt x="1162" y="373"/>
                  <a:pt x="1162" y="373"/>
                </a:cubicBezTo>
                <a:lnTo>
                  <a:pt x="1162" y="335"/>
                </a:lnTo>
                <a:close/>
                <a:moveTo>
                  <a:pt x="1011" y="486"/>
                </a:moveTo>
                <a:cubicBezTo>
                  <a:pt x="1003" y="486"/>
                  <a:pt x="995" y="489"/>
                  <a:pt x="991" y="497"/>
                </a:cubicBezTo>
                <a:cubicBezTo>
                  <a:pt x="990" y="497"/>
                  <a:pt x="990" y="497"/>
                  <a:pt x="990" y="497"/>
                </a:cubicBezTo>
                <a:cubicBezTo>
                  <a:pt x="990" y="487"/>
                  <a:pt x="990" y="487"/>
                  <a:pt x="990" y="487"/>
                </a:cubicBezTo>
                <a:cubicBezTo>
                  <a:pt x="981" y="487"/>
                  <a:pt x="981" y="487"/>
                  <a:pt x="981" y="487"/>
                </a:cubicBezTo>
                <a:cubicBezTo>
                  <a:pt x="981" y="546"/>
                  <a:pt x="981" y="546"/>
                  <a:pt x="981" y="546"/>
                </a:cubicBezTo>
                <a:cubicBezTo>
                  <a:pt x="990" y="546"/>
                  <a:pt x="990" y="546"/>
                  <a:pt x="990" y="546"/>
                </a:cubicBezTo>
                <a:cubicBezTo>
                  <a:pt x="990" y="508"/>
                  <a:pt x="990" y="508"/>
                  <a:pt x="990" y="508"/>
                </a:cubicBezTo>
                <a:cubicBezTo>
                  <a:pt x="991" y="500"/>
                  <a:pt x="1001" y="494"/>
                  <a:pt x="1008" y="494"/>
                </a:cubicBezTo>
                <a:cubicBezTo>
                  <a:pt x="1017" y="494"/>
                  <a:pt x="1024" y="499"/>
                  <a:pt x="1024" y="509"/>
                </a:cubicBezTo>
                <a:cubicBezTo>
                  <a:pt x="1024" y="546"/>
                  <a:pt x="1024" y="546"/>
                  <a:pt x="1024" y="546"/>
                </a:cubicBezTo>
                <a:cubicBezTo>
                  <a:pt x="1034" y="546"/>
                  <a:pt x="1034" y="546"/>
                  <a:pt x="1034" y="546"/>
                </a:cubicBezTo>
                <a:cubicBezTo>
                  <a:pt x="1034" y="508"/>
                  <a:pt x="1034" y="508"/>
                  <a:pt x="1034" y="508"/>
                </a:cubicBezTo>
                <a:cubicBezTo>
                  <a:pt x="1034" y="493"/>
                  <a:pt x="1024" y="486"/>
                  <a:pt x="1011" y="486"/>
                </a:cubicBezTo>
                <a:close/>
                <a:moveTo>
                  <a:pt x="1137" y="517"/>
                </a:moveTo>
                <a:cubicBezTo>
                  <a:pt x="1136" y="499"/>
                  <a:pt x="1129" y="486"/>
                  <a:pt x="1109" y="486"/>
                </a:cubicBezTo>
                <a:cubicBezTo>
                  <a:pt x="1091" y="486"/>
                  <a:pt x="1081" y="499"/>
                  <a:pt x="1081" y="516"/>
                </a:cubicBezTo>
                <a:cubicBezTo>
                  <a:pt x="1081" y="537"/>
                  <a:pt x="1092" y="548"/>
                  <a:pt x="1113" y="548"/>
                </a:cubicBezTo>
                <a:cubicBezTo>
                  <a:pt x="1119" y="548"/>
                  <a:pt x="1128" y="546"/>
                  <a:pt x="1134" y="540"/>
                </a:cubicBezTo>
                <a:cubicBezTo>
                  <a:pt x="1134" y="533"/>
                  <a:pt x="1134" y="533"/>
                  <a:pt x="1134" y="533"/>
                </a:cubicBezTo>
                <a:cubicBezTo>
                  <a:pt x="1132" y="533"/>
                  <a:pt x="1132" y="533"/>
                  <a:pt x="1132" y="533"/>
                </a:cubicBezTo>
                <a:cubicBezTo>
                  <a:pt x="1126" y="537"/>
                  <a:pt x="1119" y="539"/>
                  <a:pt x="1113" y="539"/>
                </a:cubicBezTo>
                <a:cubicBezTo>
                  <a:pt x="1102" y="539"/>
                  <a:pt x="1096" y="535"/>
                  <a:pt x="1092" y="527"/>
                </a:cubicBezTo>
                <a:cubicBezTo>
                  <a:pt x="1091" y="525"/>
                  <a:pt x="1090" y="522"/>
                  <a:pt x="1090" y="518"/>
                </a:cubicBezTo>
                <a:cubicBezTo>
                  <a:pt x="1090" y="517"/>
                  <a:pt x="1090" y="517"/>
                  <a:pt x="1090" y="517"/>
                </a:cubicBezTo>
                <a:lnTo>
                  <a:pt x="1137" y="517"/>
                </a:lnTo>
                <a:close/>
                <a:moveTo>
                  <a:pt x="1109" y="493"/>
                </a:moveTo>
                <a:cubicBezTo>
                  <a:pt x="1120" y="493"/>
                  <a:pt x="1126" y="500"/>
                  <a:pt x="1127" y="510"/>
                </a:cubicBezTo>
                <a:cubicBezTo>
                  <a:pt x="1091" y="510"/>
                  <a:pt x="1091" y="510"/>
                  <a:pt x="1091" y="510"/>
                </a:cubicBezTo>
                <a:cubicBezTo>
                  <a:pt x="1093" y="500"/>
                  <a:pt x="1098" y="493"/>
                  <a:pt x="1109" y="493"/>
                </a:cubicBezTo>
                <a:close/>
                <a:moveTo>
                  <a:pt x="1551" y="501"/>
                </a:moveTo>
                <a:cubicBezTo>
                  <a:pt x="1551" y="496"/>
                  <a:pt x="1556" y="493"/>
                  <a:pt x="1566" y="493"/>
                </a:cubicBezTo>
                <a:cubicBezTo>
                  <a:pt x="1574" y="493"/>
                  <a:pt x="1580" y="498"/>
                  <a:pt x="1582" y="500"/>
                </a:cubicBezTo>
                <a:cubicBezTo>
                  <a:pt x="1585" y="500"/>
                  <a:pt x="1585" y="500"/>
                  <a:pt x="1585" y="500"/>
                </a:cubicBezTo>
                <a:cubicBezTo>
                  <a:pt x="1585" y="491"/>
                  <a:pt x="1585" y="491"/>
                  <a:pt x="1585" y="491"/>
                </a:cubicBezTo>
                <a:cubicBezTo>
                  <a:pt x="1581" y="489"/>
                  <a:pt x="1575" y="486"/>
                  <a:pt x="1566" y="486"/>
                </a:cubicBezTo>
                <a:cubicBezTo>
                  <a:pt x="1550" y="486"/>
                  <a:pt x="1542" y="493"/>
                  <a:pt x="1542" y="503"/>
                </a:cubicBezTo>
                <a:cubicBezTo>
                  <a:pt x="1542" y="523"/>
                  <a:pt x="1579" y="519"/>
                  <a:pt x="1579" y="531"/>
                </a:cubicBezTo>
                <a:cubicBezTo>
                  <a:pt x="1579" y="537"/>
                  <a:pt x="1574" y="540"/>
                  <a:pt x="1564" y="540"/>
                </a:cubicBezTo>
                <a:cubicBezTo>
                  <a:pt x="1557" y="540"/>
                  <a:pt x="1548" y="536"/>
                  <a:pt x="1545" y="532"/>
                </a:cubicBezTo>
                <a:cubicBezTo>
                  <a:pt x="1542" y="532"/>
                  <a:pt x="1542" y="532"/>
                  <a:pt x="1542" y="532"/>
                </a:cubicBezTo>
                <a:cubicBezTo>
                  <a:pt x="1542" y="541"/>
                  <a:pt x="1542" y="541"/>
                  <a:pt x="1542" y="541"/>
                </a:cubicBezTo>
                <a:cubicBezTo>
                  <a:pt x="1548" y="545"/>
                  <a:pt x="1555" y="548"/>
                  <a:pt x="1564" y="548"/>
                </a:cubicBezTo>
                <a:cubicBezTo>
                  <a:pt x="1581" y="548"/>
                  <a:pt x="1588" y="541"/>
                  <a:pt x="1588" y="531"/>
                </a:cubicBezTo>
                <a:cubicBezTo>
                  <a:pt x="1588" y="510"/>
                  <a:pt x="1551" y="516"/>
                  <a:pt x="1551" y="501"/>
                </a:cubicBezTo>
                <a:close/>
                <a:moveTo>
                  <a:pt x="1061" y="467"/>
                </a:moveTo>
                <a:cubicBezTo>
                  <a:pt x="1051" y="467"/>
                  <a:pt x="1051" y="467"/>
                  <a:pt x="1051" y="467"/>
                </a:cubicBezTo>
                <a:cubicBezTo>
                  <a:pt x="1051" y="487"/>
                  <a:pt x="1051" y="487"/>
                  <a:pt x="1051" y="487"/>
                </a:cubicBezTo>
                <a:cubicBezTo>
                  <a:pt x="1042" y="487"/>
                  <a:pt x="1042" y="487"/>
                  <a:pt x="1042" y="487"/>
                </a:cubicBezTo>
                <a:cubicBezTo>
                  <a:pt x="1042" y="494"/>
                  <a:pt x="1042" y="494"/>
                  <a:pt x="1042" y="494"/>
                </a:cubicBezTo>
                <a:cubicBezTo>
                  <a:pt x="1051" y="494"/>
                  <a:pt x="1051" y="494"/>
                  <a:pt x="1051" y="494"/>
                </a:cubicBezTo>
                <a:cubicBezTo>
                  <a:pt x="1051" y="529"/>
                  <a:pt x="1051" y="529"/>
                  <a:pt x="1051" y="529"/>
                </a:cubicBezTo>
                <a:cubicBezTo>
                  <a:pt x="1051" y="542"/>
                  <a:pt x="1056" y="546"/>
                  <a:pt x="1066" y="546"/>
                </a:cubicBezTo>
                <a:cubicBezTo>
                  <a:pt x="1074" y="546"/>
                  <a:pt x="1074" y="546"/>
                  <a:pt x="1074" y="546"/>
                </a:cubicBezTo>
                <a:cubicBezTo>
                  <a:pt x="1074" y="539"/>
                  <a:pt x="1074" y="539"/>
                  <a:pt x="1074" y="539"/>
                </a:cubicBezTo>
                <a:cubicBezTo>
                  <a:pt x="1068" y="539"/>
                  <a:pt x="1068" y="539"/>
                  <a:pt x="1068" y="539"/>
                </a:cubicBezTo>
                <a:cubicBezTo>
                  <a:pt x="1063" y="539"/>
                  <a:pt x="1060" y="537"/>
                  <a:pt x="1060" y="530"/>
                </a:cubicBezTo>
                <a:cubicBezTo>
                  <a:pt x="1060" y="494"/>
                  <a:pt x="1060" y="494"/>
                  <a:pt x="1060" y="494"/>
                </a:cubicBezTo>
                <a:cubicBezTo>
                  <a:pt x="1075" y="494"/>
                  <a:pt x="1075" y="494"/>
                  <a:pt x="1075" y="494"/>
                </a:cubicBezTo>
                <a:cubicBezTo>
                  <a:pt x="1075" y="487"/>
                  <a:pt x="1075" y="487"/>
                  <a:pt x="1075" y="487"/>
                </a:cubicBezTo>
                <a:cubicBezTo>
                  <a:pt x="1060" y="487"/>
                  <a:pt x="1060" y="487"/>
                  <a:pt x="1060" y="487"/>
                </a:cubicBezTo>
                <a:lnTo>
                  <a:pt x="1061" y="46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040087624"/>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02-Content">
    <p:spTree>
      <p:nvGrpSpPr>
        <p:cNvPr id="1" name=""/>
        <p:cNvGrpSpPr/>
        <p:nvPr/>
      </p:nvGrpSpPr>
      <p:grpSpPr>
        <a:xfrm>
          <a:off x="0" y="0"/>
          <a:ext cx="0" cy="0"/>
          <a:chOff x="0" y="0"/>
          <a:chExt cx="0" cy="0"/>
        </a:xfrm>
      </p:grpSpPr>
      <p:sp>
        <p:nvSpPr>
          <p:cNvPr id="10" name="Text Placeholder 14">
            <a:extLst>
              <a:ext uri="{FF2B5EF4-FFF2-40B4-BE49-F238E27FC236}">
                <a16:creationId xmlns:a16="http://schemas.microsoft.com/office/drawing/2014/main" id="{B49043B0-388B-4D7A-BFB2-CD734A86CF91}"/>
              </a:ext>
            </a:extLst>
          </p:cNvPr>
          <p:cNvSpPr>
            <a:spLocks noGrp="1"/>
          </p:cNvSpPr>
          <p:nvPr>
            <p:ph type="body" sz="quarter" idx="11"/>
          </p:nvPr>
        </p:nvSpPr>
        <p:spPr>
          <a:xfrm>
            <a:off x="623888" y="4104482"/>
            <a:ext cx="9452800" cy="2753518"/>
          </a:xfrm>
          <a:prstGeom prst="rect">
            <a:avLst/>
          </a:prstGeom>
        </p:spPr>
        <p:txBody>
          <a:bodyPr bIns="558000" anchor="b" anchorCtr="0"/>
          <a:lstStyle>
            <a:lvl1pPr marL="285750" indent="-285750">
              <a:buClr>
                <a:srgbClr val="0062F5"/>
              </a:buClr>
              <a:buFont typeface="System Font Regular"/>
              <a:buChar char="+"/>
              <a:defRPr sz="1800">
                <a:solidFill>
                  <a:srgbClr val="0062F5"/>
                </a:solidFill>
                <a:latin typeface="Aino "/>
              </a:defRPr>
            </a:lvl1pPr>
            <a:lvl2pPr>
              <a:defRPr sz="1800">
                <a:latin typeface="Aino "/>
              </a:defRPr>
            </a:lvl2pPr>
            <a:lvl3pPr>
              <a:defRPr sz="1800">
                <a:latin typeface="Aino "/>
              </a:defRPr>
            </a:lvl3pPr>
            <a:lvl4pPr>
              <a:defRPr sz="1800">
                <a:latin typeface="Aino "/>
              </a:defRPr>
            </a:lvl4pPr>
            <a:lvl5pPr>
              <a:defRPr sz="1800">
                <a:latin typeface="Aino "/>
              </a:defRPr>
            </a:lvl5pPr>
          </a:lstStyle>
          <a:p>
            <a:pPr lvl="0"/>
            <a:r>
              <a:rPr lang="en-GB"/>
              <a:t>Click to edit Master text styles</a:t>
            </a:r>
          </a:p>
        </p:txBody>
      </p:sp>
      <p:sp>
        <p:nvSpPr>
          <p:cNvPr id="8" name="Text Placeholder 12">
            <a:extLst>
              <a:ext uri="{FF2B5EF4-FFF2-40B4-BE49-F238E27FC236}">
                <a16:creationId xmlns:a16="http://schemas.microsoft.com/office/drawing/2014/main" id="{17D45993-6911-8741-8A8B-33AA7BA5E36B}"/>
              </a:ext>
            </a:extLst>
          </p:cNvPr>
          <p:cNvSpPr>
            <a:spLocks noGrp="1"/>
          </p:cNvSpPr>
          <p:nvPr>
            <p:ph type="body" sz="quarter" idx="10" hasCustomPrompt="1"/>
          </p:nvPr>
        </p:nvSpPr>
        <p:spPr>
          <a:xfrm>
            <a:off x="637140" y="1402265"/>
            <a:ext cx="9439548" cy="1022348"/>
          </a:xfrm>
          <a:prstGeom prst="rect">
            <a:avLst/>
          </a:prstGeom>
        </p:spPr>
        <p:txBody>
          <a:bodyPr/>
          <a:lstStyle>
            <a:lvl1pPr marL="0" indent="0">
              <a:buNone/>
              <a:defRPr sz="2200" b="0" baseline="0">
                <a:solidFill>
                  <a:srgbClr val="0062F5"/>
                </a:solidFill>
                <a:latin typeface="Aino" panose="02000603040504020204" pitchFamily="50" charset="-70"/>
              </a:defRPr>
            </a:lvl1pPr>
            <a:lvl2pPr>
              <a:defRPr sz="1800" baseline="0">
                <a:solidFill>
                  <a:srgbClr val="323334"/>
                </a:solidFill>
                <a:latin typeface="Aino" panose="02000603040504020204" pitchFamily="50" charset="-70"/>
              </a:defRPr>
            </a:lvl2pPr>
            <a:lvl3pPr>
              <a:defRPr sz="1800" baseline="0">
                <a:solidFill>
                  <a:srgbClr val="323334"/>
                </a:solidFill>
                <a:latin typeface="Aino" panose="02000603040504020204" pitchFamily="50" charset="-70"/>
              </a:defRPr>
            </a:lvl3pPr>
            <a:lvl4pPr>
              <a:defRPr sz="1800" baseline="0">
                <a:solidFill>
                  <a:srgbClr val="323334"/>
                </a:solidFill>
                <a:latin typeface="Aino" panose="02000603040504020204" pitchFamily="50" charset="-70"/>
              </a:defRPr>
            </a:lvl4pPr>
            <a:lvl5pPr>
              <a:defRPr sz="1800" baseline="0">
                <a:solidFill>
                  <a:srgbClr val="323334"/>
                </a:solidFill>
                <a:latin typeface="Aino" panose="02000603040504020204" pitchFamily="50" charset="-70"/>
              </a:defRPr>
            </a:lvl5pPr>
          </a:lstStyle>
          <a:p>
            <a:pPr lvl="0"/>
            <a:r>
              <a:rPr lang="en-GB" err="1"/>
              <a:t>Alapealkiri</a:t>
            </a:r>
            <a:endParaRPr lang="en-GB"/>
          </a:p>
        </p:txBody>
      </p:sp>
      <p:sp>
        <p:nvSpPr>
          <p:cNvPr id="13" name="Title Placeholder 14">
            <a:extLst>
              <a:ext uri="{FF2B5EF4-FFF2-40B4-BE49-F238E27FC236}">
                <a16:creationId xmlns:a16="http://schemas.microsoft.com/office/drawing/2014/main" id="{360AAC97-3D45-D64E-975E-F75F2F4E986A}"/>
              </a:ext>
            </a:extLst>
          </p:cNvPr>
          <p:cNvSpPr>
            <a:spLocks noGrp="1"/>
          </p:cNvSpPr>
          <p:nvPr>
            <p:ph type="title" hasCustomPrompt="1"/>
          </p:nvPr>
        </p:nvSpPr>
        <p:spPr>
          <a:xfrm>
            <a:off x="637140" y="657225"/>
            <a:ext cx="9439548" cy="745040"/>
          </a:xfrm>
          <a:prstGeom prst="rect">
            <a:avLst/>
          </a:prstGeom>
        </p:spPr>
        <p:txBody>
          <a:bodyPr vert="horz" lIns="91440" tIns="45720" rIns="91440" bIns="45720" rtlCol="0" anchor="t">
            <a:noAutofit/>
          </a:bodyPr>
          <a:lstStyle>
            <a:lvl1pPr>
              <a:defRPr sz="5000">
                <a:solidFill>
                  <a:srgbClr val="0062F5"/>
                </a:solidFill>
              </a:defRPr>
            </a:lvl1pPr>
          </a:lstStyle>
          <a:p>
            <a:r>
              <a:rPr lang="en-GB" err="1"/>
              <a:t>Pealkiri</a:t>
            </a:r>
            <a:endParaRPr lang="et-EE"/>
          </a:p>
        </p:txBody>
      </p:sp>
    </p:spTree>
    <p:extLst>
      <p:ext uri="{BB962C8B-B14F-4D97-AF65-F5344CB8AC3E}">
        <p14:creationId xmlns:p14="http://schemas.microsoft.com/office/powerpoint/2010/main" val="5087025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01-Content">
    <p:spTree>
      <p:nvGrpSpPr>
        <p:cNvPr id="1" name=""/>
        <p:cNvGrpSpPr/>
        <p:nvPr/>
      </p:nvGrpSpPr>
      <p:grpSpPr>
        <a:xfrm>
          <a:off x="0" y="0"/>
          <a:ext cx="0" cy="0"/>
          <a:chOff x="0" y="0"/>
          <a:chExt cx="0" cy="0"/>
        </a:xfrm>
      </p:grpSpPr>
      <p:sp>
        <p:nvSpPr>
          <p:cNvPr id="5" name="Text Placeholder 14">
            <a:extLst>
              <a:ext uri="{FF2B5EF4-FFF2-40B4-BE49-F238E27FC236}">
                <a16:creationId xmlns:a16="http://schemas.microsoft.com/office/drawing/2014/main" id="{A0A18765-C543-498C-89C0-0F52252F18D5}"/>
              </a:ext>
            </a:extLst>
          </p:cNvPr>
          <p:cNvSpPr>
            <a:spLocks noGrp="1"/>
          </p:cNvSpPr>
          <p:nvPr>
            <p:ph type="body" sz="quarter" idx="11"/>
          </p:nvPr>
        </p:nvSpPr>
        <p:spPr>
          <a:xfrm>
            <a:off x="623888" y="4087548"/>
            <a:ext cx="9452800" cy="2753519"/>
          </a:xfrm>
          <a:prstGeom prst="rect">
            <a:avLst/>
          </a:prstGeom>
        </p:spPr>
        <p:txBody>
          <a:bodyPr wrap="square" bIns="558000" anchor="b" anchorCtr="0"/>
          <a:lstStyle>
            <a:lvl1pPr marL="0" indent="0">
              <a:buNone/>
              <a:defRPr sz="1800">
                <a:solidFill>
                  <a:srgbClr val="0062F5"/>
                </a:solidFill>
                <a:latin typeface="Aino "/>
              </a:defRPr>
            </a:lvl1pPr>
            <a:lvl2pPr>
              <a:defRPr sz="1800">
                <a:latin typeface="Aino "/>
              </a:defRPr>
            </a:lvl2pPr>
            <a:lvl3pPr>
              <a:defRPr sz="1800">
                <a:latin typeface="Aino "/>
              </a:defRPr>
            </a:lvl3pPr>
            <a:lvl4pPr>
              <a:defRPr sz="1800">
                <a:latin typeface="Aino "/>
              </a:defRPr>
            </a:lvl4pPr>
            <a:lvl5pPr>
              <a:defRPr sz="1800">
                <a:latin typeface="Aino "/>
              </a:defRPr>
            </a:lvl5pPr>
          </a:lstStyle>
          <a:p>
            <a:pPr lvl="0"/>
            <a:r>
              <a:rPr lang="en-GB"/>
              <a:t>Click to edit Master text styles</a:t>
            </a:r>
          </a:p>
        </p:txBody>
      </p:sp>
      <p:sp>
        <p:nvSpPr>
          <p:cNvPr id="8" name="Text Placeholder 12">
            <a:extLst>
              <a:ext uri="{FF2B5EF4-FFF2-40B4-BE49-F238E27FC236}">
                <a16:creationId xmlns:a16="http://schemas.microsoft.com/office/drawing/2014/main" id="{F2822D16-E621-8E45-ADC0-0EE365FD3235}"/>
              </a:ext>
            </a:extLst>
          </p:cNvPr>
          <p:cNvSpPr>
            <a:spLocks noGrp="1"/>
          </p:cNvSpPr>
          <p:nvPr>
            <p:ph type="body" sz="quarter" idx="10" hasCustomPrompt="1"/>
          </p:nvPr>
        </p:nvSpPr>
        <p:spPr>
          <a:xfrm>
            <a:off x="637140" y="1402265"/>
            <a:ext cx="9439548" cy="1022348"/>
          </a:xfrm>
          <a:prstGeom prst="rect">
            <a:avLst/>
          </a:prstGeom>
        </p:spPr>
        <p:txBody>
          <a:bodyPr/>
          <a:lstStyle>
            <a:lvl1pPr marL="0" indent="0">
              <a:buNone/>
              <a:defRPr sz="2200" b="0" baseline="0">
                <a:solidFill>
                  <a:srgbClr val="0062F5"/>
                </a:solidFill>
                <a:latin typeface="Aino" panose="02000603040504020204" pitchFamily="50" charset="-70"/>
              </a:defRPr>
            </a:lvl1pPr>
            <a:lvl2pPr>
              <a:defRPr sz="1800" baseline="0">
                <a:solidFill>
                  <a:srgbClr val="323334"/>
                </a:solidFill>
                <a:latin typeface="Aino" panose="02000603040504020204" pitchFamily="50" charset="-70"/>
              </a:defRPr>
            </a:lvl2pPr>
            <a:lvl3pPr>
              <a:defRPr sz="1800" baseline="0">
                <a:solidFill>
                  <a:srgbClr val="323334"/>
                </a:solidFill>
                <a:latin typeface="Aino" panose="02000603040504020204" pitchFamily="50" charset="-70"/>
              </a:defRPr>
            </a:lvl3pPr>
            <a:lvl4pPr>
              <a:defRPr sz="1800" baseline="0">
                <a:solidFill>
                  <a:srgbClr val="323334"/>
                </a:solidFill>
                <a:latin typeface="Aino" panose="02000603040504020204" pitchFamily="50" charset="-70"/>
              </a:defRPr>
            </a:lvl4pPr>
            <a:lvl5pPr>
              <a:defRPr sz="1800" baseline="0">
                <a:solidFill>
                  <a:srgbClr val="323334"/>
                </a:solidFill>
                <a:latin typeface="Aino" panose="02000603040504020204" pitchFamily="50" charset="-70"/>
              </a:defRPr>
            </a:lvl5pPr>
          </a:lstStyle>
          <a:p>
            <a:pPr lvl="0"/>
            <a:r>
              <a:rPr lang="en-GB" err="1"/>
              <a:t>Alapealkiri</a:t>
            </a:r>
            <a:endParaRPr lang="en-GB"/>
          </a:p>
        </p:txBody>
      </p:sp>
      <p:sp>
        <p:nvSpPr>
          <p:cNvPr id="10" name="Title Placeholder 14">
            <a:extLst>
              <a:ext uri="{FF2B5EF4-FFF2-40B4-BE49-F238E27FC236}">
                <a16:creationId xmlns:a16="http://schemas.microsoft.com/office/drawing/2014/main" id="{D5D6FF8F-CEB3-8B4E-8442-CE54E0549412}"/>
              </a:ext>
            </a:extLst>
          </p:cNvPr>
          <p:cNvSpPr>
            <a:spLocks noGrp="1"/>
          </p:cNvSpPr>
          <p:nvPr>
            <p:ph type="title" hasCustomPrompt="1"/>
          </p:nvPr>
        </p:nvSpPr>
        <p:spPr>
          <a:xfrm>
            <a:off x="637140" y="657225"/>
            <a:ext cx="9439548" cy="745040"/>
          </a:xfrm>
          <a:prstGeom prst="rect">
            <a:avLst/>
          </a:prstGeom>
        </p:spPr>
        <p:txBody>
          <a:bodyPr vert="horz" lIns="91440" tIns="45720" rIns="91440" bIns="45720" rtlCol="0" anchor="t">
            <a:noAutofit/>
          </a:bodyPr>
          <a:lstStyle>
            <a:lvl1pPr>
              <a:defRPr sz="5000">
                <a:solidFill>
                  <a:srgbClr val="0062F5"/>
                </a:solidFill>
              </a:defRPr>
            </a:lvl1pPr>
          </a:lstStyle>
          <a:p>
            <a:r>
              <a:rPr lang="en-GB" err="1"/>
              <a:t>Pealkiri</a:t>
            </a:r>
            <a:endParaRPr lang="et-EE"/>
          </a:p>
        </p:txBody>
      </p:sp>
    </p:spTree>
    <p:extLst>
      <p:ext uri="{BB962C8B-B14F-4D97-AF65-F5344CB8AC3E}">
        <p14:creationId xmlns:p14="http://schemas.microsoft.com/office/powerpoint/2010/main" val="271142809"/>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ealkiri+Alapealkiri+Sisu">
    <p:spTree>
      <p:nvGrpSpPr>
        <p:cNvPr id="1" name=""/>
        <p:cNvGrpSpPr/>
        <p:nvPr/>
      </p:nvGrpSpPr>
      <p:grpSpPr>
        <a:xfrm>
          <a:off x="0" y="0"/>
          <a:ext cx="0" cy="0"/>
          <a:chOff x="0" y="0"/>
          <a:chExt cx="0" cy="0"/>
        </a:xfrm>
      </p:grpSpPr>
      <p:sp>
        <p:nvSpPr>
          <p:cNvPr id="5" name="Text Placeholder 14">
            <a:extLst>
              <a:ext uri="{FF2B5EF4-FFF2-40B4-BE49-F238E27FC236}">
                <a16:creationId xmlns:a16="http://schemas.microsoft.com/office/drawing/2014/main" id="{A0A18765-C543-498C-89C0-0F52252F18D5}"/>
              </a:ext>
            </a:extLst>
          </p:cNvPr>
          <p:cNvSpPr>
            <a:spLocks noGrp="1"/>
          </p:cNvSpPr>
          <p:nvPr>
            <p:ph type="body" sz="quarter" idx="11"/>
          </p:nvPr>
        </p:nvSpPr>
        <p:spPr>
          <a:xfrm>
            <a:off x="623888" y="2147306"/>
            <a:ext cx="9452800" cy="4693762"/>
          </a:xfrm>
          <a:prstGeom prst="rect">
            <a:avLst/>
          </a:prstGeom>
        </p:spPr>
        <p:txBody>
          <a:bodyPr wrap="square" bIns="720000" anchor="b" anchorCtr="0"/>
          <a:lstStyle>
            <a:lvl1pPr marL="0" indent="0">
              <a:lnSpc>
                <a:spcPct val="100000"/>
              </a:lnSpc>
              <a:spcBef>
                <a:spcPts val="0"/>
              </a:spcBef>
              <a:spcAft>
                <a:spcPts val="800"/>
              </a:spcAft>
              <a:buNone/>
              <a:defRPr sz="1800">
                <a:solidFill>
                  <a:schemeClr val="tx1"/>
                </a:solidFill>
                <a:latin typeface="Aino" panose="02000603040504020204" pitchFamily="2" charset="77"/>
              </a:defRPr>
            </a:lvl1pPr>
            <a:lvl2pPr>
              <a:defRPr sz="1800">
                <a:latin typeface="Aino "/>
              </a:defRPr>
            </a:lvl2pPr>
            <a:lvl3pPr>
              <a:defRPr sz="1800">
                <a:latin typeface="Aino "/>
              </a:defRPr>
            </a:lvl3pPr>
            <a:lvl4pPr>
              <a:defRPr sz="1800">
                <a:latin typeface="Aino "/>
              </a:defRPr>
            </a:lvl4pPr>
            <a:lvl5pPr>
              <a:defRPr sz="1800">
                <a:latin typeface="Aino "/>
              </a:defRPr>
            </a:lvl5pPr>
          </a:lstStyle>
          <a:p>
            <a:pPr lvl="0"/>
            <a:r>
              <a:rPr lang="en-US"/>
              <a:t>Click to edit Master text styles</a:t>
            </a:r>
          </a:p>
        </p:txBody>
      </p:sp>
      <p:sp>
        <p:nvSpPr>
          <p:cNvPr id="2" name="Text Placeholder 12">
            <a:extLst>
              <a:ext uri="{FF2B5EF4-FFF2-40B4-BE49-F238E27FC236}">
                <a16:creationId xmlns:a16="http://schemas.microsoft.com/office/drawing/2014/main" id="{5887E232-A5D8-92BE-639B-F063B9C571D9}"/>
              </a:ext>
            </a:extLst>
          </p:cNvPr>
          <p:cNvSpPr>
            <a:spLocks noGrp="1"/>
          </p:cNvSpPr>
          <p:nvPr>
            <p:ph type="body" sz="quarter" idx="10" hasCustomPrompt="1"/>
          </p:nvPr>
        </p:nvSpPr>
        <p:spPr>
          <a:xfrm>
            <a:off x="637139" y="1402265"/>
            <a:ext cx="10917721" cy="745040"/>
          </a:xfrm>
          <a:prstGeom prst="rect">
            <a:avLst/>
          </a:prstGeom>
        </p:spPr>
        <p:txBody>
          <a:bodyPr/>
          <a:lstStyle>
            <a:lvl1pPr marL="0" indent="0">
              <a:buNone/>
              <a:defRPr sz="2200" b="0" i="0" baseline="0">
                <a:solidFill>
                  <a:schemeClr val="tx1"/>
                </a:solidFill>
                <a:latin typeface="Aino" panose="02000603040504020204" pitchFamily="2" charset="77"/>
              </a:defRPr>
            </a:lvl1pPr>
            <a:lvl2pPr>
              <a:defRPr sz="1800" baseline="0">
                <a:solidFill>
                  <a:srgbClr val="323334"/>
                </a:solidFill>
                <a:latin typeface="Aino" panose="02000603040504020204" pitchFamily="50" charset="-70"/>
              </a:defRPr>
            </a:lvl2pPr>
            <a:lvl3pPr>
              <a:defRPr sz="1800" baseline="0">
                <a:solidFill>
                  <a:srgbClr val="323334"/>
                </a:solidFill>
                <a:latin typeface="Aino" panose="02000603040504020204" pitchFamily="50" charset="-70"/>
              </a:defRPr>
            </a:lvl3pPr>
            <a:lvl4pPr>
              <a:defRPr sz="1800" baseline="0">
                <a:solidFill>
                  <a:srgbClr val="323334"/>
                </a:solidFill>
                <a:latin typeface="Aino" panose="02000603040504020204" pitchFamily="50" charset="-70"/>
              </a:defRPr>
            </a:lvl4pPr>
            <a:lvl5pPr>
              <a:defRPr sz="1800" baseline="0">
                <a:solidFill>
                  <a:srgbClr val="323334"/>
                </a:solidFill>
                <a:latin typeface="Aino" panose="02000603040504020204" pitchFamily="50" charset="-70"/>
              </a:defRPr>
            </a:lvl5pPr>
          </a:lstStyle>
          <a:p>
            <a:pPr lvl="0"/>
            <a:r>
              <a:rPr lang="en-GB" dirty="0" err="1"/>
              <a:t>Alapealkiri</a:t>
            </a:r>
            <a:endParaRPr lang="en-GB" dirty="0"/>
          </a:p>
        </p:txBody>
      </p:sp>
      <p:sp>
        <p:nvSpPr>
          <p:cNvPr id="3" name="Title Placeholder 14">
            <a:extLst>
              <a:ext uri="{FF2B5EF4-FFF2-40B4-BE49-F238E27FC236}">
                <a16:creationId xmlns:a16="http://schemas.microsoft.com/office/drawing/2014/main" id="{DB8D1D44-FFF3-671E-9A51-21A8A272FF78}"/>
              </a:ext>
            </a:extLst>
          </p:cNvPr>
          <p:cNvSpPr>
            <a:spLocks noGrp="1"/>
          </p:cNvSpPr>
          <p:nvPr>
            <p:ph type="title" hasCustomPrompt="1"/>
          </p:nvPr>
        </p:nvSpPr>
        <p:spPr>
          <a:xfrm>
            <a:off x="637139" y="657225"/>
            <a:ext cx="10930973" cy="745040"/>
          </a:xfrm>
          <a:prstGeom prst="rect">
            <a:avLst/>
          </a:prstGeom>
        </p:spPr>
        <p:txBody>
          <a:bodyPr vert="horz" lIns="91440" tIns="45720" rIns="91440" bIns="45720" rtlCol="0" anchor="t">
            <a:noAutofit/>
          </a:bodyPr>
          <a:lstStyle>
            <a:lvl1pPr>
              <a:defRPr sz="5000">
                <a:solidFill>
                  <a:schemeClr val="tx1"/>
                </a:solidFill>
              </a:defRPr>
            </a:lvl1pPr>
          </a:lstStyle>
          <a:p>
            <a:r>
              <a:rPr lang="en-GB" dirty="0" err="1"/>
              <a:t>Pealkiri</a:t>
            </a:r>
            <a:endParaRPr lang="et-EE" dirty="0"/>
          </a:p>
        </p:txBody>
      </p:sp>
      <p:sp>
        <p:nvSpPr>
          <p:cNvPr id="6" name="TextBox 5">
            <a:extLst>
              <a:ext uri="{FF2B5EF4-FFF2-40B4-BE49-F238E27FC236}">
                <a16:creationId xmlns:a16="http://schemas.microsoft.com/office/drawing/2014/main" id="{BED479C4-F0A4-1EAB-BC2C-5494B1865866}"/>
              </a:ext>
            </a:extLst>
          </p:cNvPr>
          <p:cNvSpPr txBox="1"/>
          <p:nvPr userDrawn="1"/>
        </p:nvSpPr>
        <p:spPr>
          <a:xfrm>
            <a:off x="597384" y="6383794"/>
            <a:ext cx="10944224" cy="215444"/>
          </a:xfrm>
          <a:prstGeom prst="rect">
            <a:avLst/>
          </a:prstGeom>
          <a:noFill/>
        </p:spPr>
        <p:txBody>
          <a:bodyPr wrap="square" anchor="ctr">
            <a:spAutoFit/>
          </a:bodyPr>
          <a:lstStyle/>
          <a:p>
            <a:pPr algn="ctr"/>
            <a:r>
              <a:rPr lang="et-EE" sz="800" b="0" i="0" dirty="0" err="1">
                <a:solidFill>
                  <a:schemeClr val="tx1"/>
                </a:solidFill>
                <a:effectLst/>
                <a:latin typeface="Aino" panose="02000603040504020204" pitchFamily="50" charset="-70"/>
              </a:rPr>
              <a:t>EASi</a:t>
            </a:r>
            <a:r>
              <a:rPr lang="et-EE" sz="800" b="0" i="0" dirty="0">
                <a:solidFill>
                  <a:schemeClr val="tx1"/>
                </a:solidFill>
                <a:effectLst/>
                <a:latin typeface="Aino" panose="02000603040504020204" pitchFamily="50" charset="-70"/>
              </a:rPr>
              <a:t> ja KredExi ühendasutus</a:t>
            </a:r>
            <a:endParaRPr lang="et-EE" sz="800" dirty="0">
              <a:solidFill>
                <a:schemeClr val="tx1"/>
              </a:solidFill>
              <a:latin typeface="Aino" panose="02000603040504020204" pitchFamily="50" charset="-70"/>
            </a:endParaRPr>
          </a:p>
        </p:txBody>
      </p:sp>
    </p:spTree>
    <p:extLst>
      <p:ext uri="{BB962C8B-B14F-4D97-AF65-F5344CB8AC3E}">
        <p14:creationId xmlns:p14="http://schemas.microsoft.com/office/powerpoint/2010/main" val="3344788469"/>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ealkiri+Sisu ↑">
    <p:spTree>
      <p:nvGrpSpPr>
        <p:cNvPr id="1" name=""/>
        <p:cNvGrpSpPr/>
        <p:nvPr/>
      </p:nvGrpSpPr>
      <p:grpSpPr>
        <a:xfrm>
          <a:off x="0" y="0"/>
          <a:ext cx="0" cy="0"/>
          <a:chOff x="0" y="0"/>
          <a:chExt cx="0" cy="0"/>
        </a:xfrm>
      </p:grpSpPr>
      <p:sp>
        <p:nvSpPr>
          <p:cNvPr id="3" name="Title Placeholder 14">
            <a:extLst>
              <a:ext uri="{FF2B5EF4-FFF2-40B4-BE49-F238E27FC236}">
                <a16:creationId xmlns:a16="http://schemas.microsoft.com/office/drawing/2014/main" id="{DB8D1D44-FFF3-671E-9A51-21A8A272FF78}"/>
              </a:ext>
            </a:extLst>
          </p:cNvPr>
          <p:cNvSpPr>
            <a:spLocks noGrp="1"/>
          </p:cNvSpPr>
          <p:nvPr>
            <p:ph type="title" hasCustomPrompt="1"/>
          </p:nvPr>
        </p:nvSpPr>
        <p:spPr>
          <a:xfrm>
            <a:off x="637139" y="657225"/>
            <a:ext cx="10930973" cy="745040"/>
          </a:xfrm>
          <a:prstGeom prst="rect">
            <a:avLst/>
          </a:prstGeom>
        </p:spPr>
        <p:txBody>
          <a:bodyPr vert="horz" lIns="91440" tIns="45720" rIns="91440" bIns="45720" rtlCol="0" anchor="t">
            <a:noAutofit/>
          </a:bodyPr>
          <a:lstStyle>
            <a:lvl1pPr>
              <a:defRPr sz="5000">
                <a:solidFill>
                  <a:schemeClr val="tx1"/>
                </a:solidFill>
              </a:defRPr>
            </a:lvl1pPr>
          </a:lstStyle>
          <a:p>
            <a:r>
              <a:rPr lang="en-GB" err="1"/>
              <a:t>Pealkiri</a:t>
            </a:r>
            <a:endParaRPr lang="et-EE"/>
          </a:p>
        </p:txBody>
      </p:sp>
      <p:sp>
        <p:nvSpPr>
          <p:cNvPr id="2" name="Text Placeholder 14">
            <a:extLst>
              <a:ext uri="{FF2B5EF4-FFF2-40B4-BE49-F238E27FC236}">
                <a16:creationId xmlns:a16="http://schemas.microsoft.com/office/drawing/2014/main" id="{5865CE1E-62D4-1F1B-6AF1-859184646A00}"/>
              </a:ext>
            </a:extLst>
          </p:cNvPr>
          <p:cNvSpPr>
            <a:spLocks noGrp="1"/>
          </p:cNvSpPr>
          <p:nvPr>
            <p:ph type="body" sz="quarter" idx="11"/>
          </p:nvPr>
        </p:nvSpPr>
        <p:spPr>
          <a:xfrm>
            <a:off x="623888" y="2147306"/>
            <a:ext cx="9452800" cy="4693762"/>
          </a:xfrm>
          <a:prstGeom prst="rect">
            <a:avLst/>
          </a:prstGeom>
        </p:spPr>
        <p:txBody>
          <a:bodyPr wrap="square" bIns="720000" anchor="t" anchorCtr="0"/>
          <a:lstStyle>
            <a:lvl1pPr marL="0" indent="0">
              <a:lnSpc>
                <a:spcPct val="100000"/>
              </a:lnSpc>
              <a:spcBef>
                <a:spcPts val="0"/>
              </a:spcBef>
              <a:spcAft>
                <a:spcPts val="800"/>
              </a:spcAft>
              <a:buNone/>
              <a:defRPr sz="1800">
                <a:solidFill>
                  <a:schemeClr val="tx1"/>
                </a:solidFill>
                <a:latin typeface="Aino" panose="02000603040504020204" pitchFamily="2" charset="77"/>
              </a:defRPr>
            </a:lvl1pPr>
            <a:lvl2pPr>
              <a:defRPr sz="1800">
                <a:latin typeface="Aino "/>
              </a:defRPr>
            </a:lvl2pPr>
            <a:lvl3pPr>
              <a:defRPr sz="1800">
                <a:latin typeface="Aino "/>
              </a:defRPr>
            </a:lvl3pPr>
            <a:lvl4pPr>
              <a:defRPr sz="1800">
                <a:latin typeface="Aino "/>
              </a:defRPr>
            </a:lvl4pPr>
            <a:lvl5pPr>
              <a:defRPr sz="1800">
                <a:latin typeface="Aino "/>
              </a:defRPr>
            </a:lvl5pPr>
          </a:lstStyle>
          <a:p>
            <a:pPr lvl="0"/>
            <a:r>
              <a:rPr lang="en-US"/>
              <a:t>Click to edit Master text styles</a:t>
            </a:r>
          </a:p>
        </p:txBody>
      </p:sp>
      <p:sp>
        <p:nvSpPr>
          <p:cNvPr id="4" name="TextBox 3">
            <a:extLst>
              <a:ext uri="{FF2B5EF4-FFF2-40B4-BE49-F238E27FC236}">
                <a16:creationId xmlns:a16="http://schemas.microsoft.com/office/drawing/2014/main" id="{20050975-23E4-4BBC-69C5-E61BFBB0D8AA}"/>
              </a:ext>
            </a:extLst>
          </p:cNvPr>
          <p:cNvSpPr txBox="1"/>
          <p:nvPr userDrawn="1"/>
        </p:nvSpPr>
        <p:spPr>
          <a:xfrm>
            <a:off x="597384" y="6383794"/>
            <a:ext cx="10944224" cy="215444"/>
          </a:xfrm>
          <a:prstGeom prst="rect">
            <a:avLst/>
          </a:prstGeom>
          <a:noFill/>
        </p:spPr>
        <p:txBody>
          <a:bodyPr wrap="square" anchor="ctr">
            <a:spAutoFit/>
          </a:bodyPr>
          <a:lstStyle/>
          <a:p>
            <a:pPr algn="ctr"/>
            <a:r>
              <a:rPr lang="et-EE" sz="800" b="0" i="0" dirty="0" err="1">
                <a:solidFill>
                  <a:schemeClr val="tx1"/>
                </a:solidFill>
                <a:effectLst/>
                <a:latin typeface="Aino" panose="02000603040504020204" pitchFamily="50" charset="-70"/>
              </a:rPr>
              <a:t>EASi</a:t>
            </a:r>
            <a:r>
              <a:rPr lang="et-EE" sz="800" b="0" i="0" dirty="0">
                <a:solidFill>
                  <a:schemeClr val="tx1"/>
                </a:solidFill>
                <a:effectLst/>
                <a:latin typeface="Aino" panose="02000603040504020204" pitchFamily="50" charset="-70"/>
              </a:rPr>
              <a:t> ja KredExi ühendasutus</a:t>
            </a:r>
            <a:endParaRPr lang="et-EE" sz="800" dirty="0">
              <a:solidFill>
                <a:schemeClr val="tx1"/>
              </a:solidFill>
              <a:latin typeface="Aino" panose="02000603040504020204" pitchFamily="50" charset="-70"/>
            </a:endParaRPr>
          </a:p>
        </p:txBody>
      </p:sp>
    </p:spTree>
    <p:extLst>
      <p:ext uri="{BB962C8B-B14F-4D97-AF65-F5344CB8AC3E}">
        <p14:creationId xmlns:p14="http://schemas.microsoft.com/office/powerpoint/2010/main" val="1438286943"/>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ealkiri+Sisu ↓">
    <p:spTree>
      <p:nvGrpSpPr>
        <p:cNvPr id="1" name=""/>
        <p:cNvGrpSpPr/>
        <p:nvPr/>
      </p:nvGrpSpPr>
      <p:grpSpPr>
        <a:xfrm>
          <a:off x="0" y="0"/>
          <a:ext cx="0" cy="0"/>
          <a:chOff x="0" y="0"/>
          <a:chExt cx="0" cy="0"/>
        </a:xfrm>
      </p:grpSpPr>
      <p:sp>
        <p:nvSpPr>
          <p:cNvPr id="3" name="Title Placeholder 14">
            <a:extLst>
              <a:ext uri="{FF2B5EF4-FFF2-40B4-BE49-F238E27FC236}">
                <a16:creationId xmlns:a16="http://schemas.microsoft.com/office/drawing/2014/main" id="{00935B5F-1B6F-2792-E4B5-BA3DA2640DBB}"/>
              </a:ext>
            </a:extLst>
          </p:cNvPr>
          <p:cNvSpPr>
            <a:spLocks noGrp="1"/>
          </p:cNvSpPr>
          <p:nvPr>
            <p:ph type="title" hasCustomPrompt="1"/>
          </p:nvPr>
        </p:nvSpPr>
        <p:spPr>
          <a:xfrm>
            <a:off x="637139" y="657225"/>
            <a:ext cx="10930973" cy="745040"/>
          </a:xfrm>
          <a:prstGeom prst="rect">
            <a:avLst/>
          </a:prstGeom>
        </p:spPr>
        <p:txBody>
          <a:bodyPr vert="horz" lIns="91440" tIns="45720" rIns="91440" bIns="45720" rtlCol="0" anchor="t">
            <a:noAutofit/>
          </a:bodyPr>
          <a:lstStyle>
            <a:lvl1pPr>
              <a:defRPr sz="5000">
                <a:solidFill>
                  <a:schemeClr val="tx1"/>
                </a:solidFill>
              </a:defRPr>
            </a:lvl1pPr>
          </a:lstStyle>
          <a:p>
            <a:r>
              <a:rPr lang="en-GB" err="1"/>
              <a:t>Pealkiri</a:t>
            </a:r>
            <a:endParaRPr lang="et-EE"/>
          </a:p>
        </p:txBody>
      </p:sp>
      <p:sp>
        <p:nvSpPr>
          <p:cNvPr id="2" name="Text Placeholder 14">
            <a:extLst>
              <a:ext uri="{FF2B5EF4-FFF2-40B4-BE49-F238E27FC236}">
                <a16:creationId xmlns:a16="http://schemas.microsoft.com/office/drawing/2014/main" id="{448CD5E8-01E2-7A05-DEA6-9AAFB5523029}"/>
              </a:ext>
            </a:extLst>
          </p:cNvPr>
          <p:cNvSpPr>
            <a:spLocks noGrp="1"/>
          </p:cNvSpPr>
          <p:nvPr>
            <p:ph type="body" sz="quarter" idx="11"/>
          </p:nvPr>
        </p:nvSpPr>
        <p:spPr>
          <a:xfrm>
            <a:off x="623888" y="2147306"/>
            <a:ext cx="9452800" cy="4693762"/>
          </a:xfrm>
          <a:prstGeom prst="rect">
            <a:avLst/>
          </a:prstGeom>
        </p:spPr>
        <p:txBody>
          <a:bodyPr wrap="square" bIns="720000" anchor="b" anchorCtr="0"/>
          <a:lstStyle>
            <a:lvl1pPr marL="0" indent="0">
              <a:lnSpc>
                <a:spcPct val="100000"/>
              </a:lnSpc>
              <a:spcBef>
                <a:spcPts val="0"/>
              </a:spcBef>
              <a:spcAft>
                <a:spcPts val="800"/>
              </a:spcAft>
              <a:buNone/>
              <a:defRPr sz="1800">
                <a:solidFill>
                  <a:schemeClr val="tx1"/>
                </a:solidFill>
                <a:latin typeface="Aino" panose="02000603040504020204" pitchFamily="2" charset="77"/>
              </a:defRPr>
            </a:lvl1pPr>
            <a:lvl2pPr>
              <a:defRPr sz="1800">
                <a:latin typeface="Aino "/>
              </a:defRPr>
            </a:lvl2pPr>
            <a:lvl3pPr>
              <a:defRPr sz="1800">
                <a:latin typeface="Aino "/>
              </a:defRPr>
            </a:lvl3pPr>
            <a:lvl4pPr>
              <a:defRPr sz="1800">
                <a:latin typeface="Aino "/>
              </a:defRPr>
            </a:lvl4pPr>
            <a:lvl5pPr>
              <a:defRPr sz="1800">
                <a:latin typeface="Aino "/>
              </a:defRPr>
            </a:lvl5pPr>
          </a:lstStyle>
          <a:p>
            <a:pPr lvl="0"/>
            <a:r>
              <a:rPr lang="en-US"/>
              <a:t>Click to edit Master text styles</a:t>
            </a:r>
          </a:p>
        </p:txBody>
      </p:sp>
      <p:sp>
        <p:nvSpPr>
          <p:cNvPr id="5" name="TextBox 4">
            <a:extLst>
              <a:ext uri="{FF2B5EF4-FFF2-40B4-BE49-F238E27FC236}">
                <a16:creationId xmlns:a16="http://schemas.microsoft.com/office/drawing/2014/main" id="{478D5954-D841-9276-798F-813ABA5BF850}"/>
              </a:ext>
            </a:extLst>
          </p:cNvPr>
          <p:cNvSpPr txBox="1"/>
          <p:nvPr userDrawn="1"/>
        </p:nvSpPr>
        <p:spPr>
          <a:xfrm>
            <a:off x="597384" y="6383794"/>
            <a:ext cx="10944224" cy="215444"/>
          </a:xfrm>
          <a:prstGeom prst="rect">
            <a:avLst/>
          </a:prstGeom>
          <a:noFill/>
        </p:spPr>
        <p:txBody>
          <a:bodyPr wrap="square" anchor="ctr">
            <a:spAutoFit/>
          </a:bodyPr>
          <a:lstStyle/>
          <a:p>
            <a:pPr algn="ctr"/>
            <a:r>
              <a:rPr lang="et-EE" sz="800" b="0" i="0" dirty="0" err="1">
                <a:solidFill>
                  <a:schemeClr val="tx1"/>
                </a:solidFill>
                <a:effectLst/>
                <a:latin typeface="Aino" panose="02000603040504020204" pitchFamily="50" charset="-70"/>
              </a:rPr>
              <a:t>EASi</a:t>
            </a:r>
            <a:r>
              <a:rPr lang="et-EE" sz="800" b="0" i="0" dirty="0">
                <a:solidFill>
                  <a:schemeClr val="tx1"/>
                </a:solidFill>
                <a:effectLst/>
                <a:latin typeface="Aino" panose="02000603040504020204" pitchFamily="50" charset="-70"/>
              </a:rPr>
              <a:t> ja KredExi ühendasutus</a:t>
            </a:r>
            <a:endParaRPr lang="et-EE" sz="800" dirty="0">
              <a:solidFill>
                <a:schemeClr val="tx1"/>
              </a:solidFill>
              <a:latin typeface="Aino" panose="02000603040504020204" pitchFamily="50" charset="-70"/>
            </a:endParaRPr>
          </a:p>
        </p:txBody>
      </p:sp>
    </p:spTree>
    <p:extLst>
      <p:ext uri="{BB962C8B-B14F-4D97-AF65-F5344CB8AC3E}">
        <p14:creationId xmlns:p14="http://schemas.microsoft.com/office/powerpoint/2010/main" val="3601002739"/>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ealkiri+2xtulp">
    <p:spTree>
      <p:nvGrpSpPr>
        <p:cNvPr id="1" name=""/>
        <p:cNvGrpSpPr/>
        <p:nvPr/>
      </p:nvGrpSpPr>
      <p:grpSpPr>
        <a:xfrm>
          <a:off x="0" y="0"/>
          <a:ext cx="0" cy="0"/>
          <a:chOff x="0" y="0"/>
          <a:chExt cx="0" cy="0"/>
        </a:xfrm>
      </p:grpSpPr>
      <p:sp>
        <p:nvSpPr>
          <p:cNvPr id="10" name="Text Placeholder 14">
            <a:extLst>
              <a:ext uri="{FF2B5EF4-FFF2-40B4-BE49-F238E27FC236}">
                <a16:creationId xmlns:a16="http://schemas.microsoft.com/office/drawing/2014/main" id="{B49043B0-388B-4D7A-BFB2-CD734A86CF91}"/>
              </a:ext>
            </a:extLst>
          </p:cNvPr>
          <p:cNvSpPr>
            <a:spLocks noGrp="1"/>
          </p:cNvSpPr>
          <p:nvPr>
            <p:ph type="body" sz="quarter" idx="11"/>
          </p:nvPr>
        </p:nvSpPr>
        <p:spPr>
          <a:xfrm>
            <a:off x="623888" y="1897039"/>
            <a:ext cx="5472112" cy="4303737"/>
          </a:xfrm>
          <a:prstGeom prst="rect">
            <a:avLst/>
          </a:prstGeom>
        </p:spPr>
        <p:txBody>
          <a:bodyPr bIns="720000" anchor="t" anchorCtr="0"/>
          <a:lstStyle>
            <a:lvl1pPr marL="285750" indent="-285750">
              <a:lnSpc>
                <a:spcPct val="100000"/>
              </a:lnSpc>
              <a:spcBef>
                <a:spcPts val="0"/>
              </a:spcBef>
              <a:spcAft>
                <a:spcPts val="800"/>
              </a:spcAft>
              <a:buClr>
                <a:schemeClr val="tx1"/>
              </a:buClr>
              <a:buFont typeface="System Font Regular"/>
              <a:buChar char="+"/>
              <a:defRPr sz="1800">
                <a:solidFill>
                  <a:schemeClr val="tx1"/>
                </a:solidFill>
                <a:latin typeface="Aino" panose="02000603040504020204" pitchFamily="2" charset="77"/>
              </a:defRPr>
            </a:lvl1pPr>
            <a:lvl2pPr>
              <a:defRPr sz="1800">
                <a:latin typeface="Aino "/>
              </a:defRPr>
            </a:lvl2pPr>
            <a:lvl3pPr>
              <a:defRPr sz="1800">
                <a:latin typeface="Aino "/>
              </a:defRPr>
            </a:lvl3pPr>
            <a:lvl4pPr>
              <a:defRPr sz="1800">
                <a:latin typeface="Aino "/>
              </a:defRPr>
            </a:lvl4pPr>
            <a:lvl5pPr>
              <a:defRPr sz="1800">
                <a:latin typeface="Aino "/>
              </a:defRPr>
            </a:lvl5pPr>
          </a:lstStyle>
          <a:p>
            <a:pPr lvl="0"/>
            <a:r>
              <a:rPr lang="en-US"/>
              <a:t>Click to edit Master text styles</a:t>
            </a:r>
          </a:p>
        </p:txBody>
      </p:sp>
      <p:sp>
        <p:nvSpPr>
          <p:cNvPr id="13" name="Title Placeholder 14">
            <a:extLst>
              <a:ext uri="{FF2B5EF4-FFF2-40B4-BE49-F238E27FC236}">
                <a16:creationId xmlns:a16="http://schemas.microsoft.com/office/drawing/2014/main" id="{360AAC97-3D45-D64E-975E-F75F2F4E986A}"/>
              </a:ext>
            </a:extLst>
          </p:cNvPr>
          <p:cNvSpPr>
            <a:spLocks noGrp="1"/>
          </p:cNvSpPr>
          <p:nvPr>
            <p:ph type="title" hasCustomPrompt="1"/>
          </p:nvPr>
        </p:nvSpPr>
        <p:spPr>
          <a:xfrm>
            <a:off x="637140" y="657225"/>
            <a:ext cx="10930974" cy="745040"/>
          </a:xfrm>
          <a:prstGeom prst="rect">
            <a:avLst/>
          </a:prstGeom>
        </p:spPr>
        <p:txBody>
          <a:bodyPr vert="horz" lIns="91440" tIns="45720" rIns="91440" bIns="45720" rtlCol="0" anchor="t">
            <a:noAutofit/>
          </a:bodyPr>
          <a:lstStyle>
            <a:lvl1pPr>
              <a:defRPr sz="5000">
                <a:solidFill>
                  <a:schemeClr val="tx1"/>
                </a:solidFill>
              </a:defRPr>
            </a:lvl1pPr>
          </a:lstStyle>
          <a:p>
            <a:r>
              <a:rPr lang="en-GB" err="1"/>
              <a:t>Pealkiri</a:t>
            </a:r>
            <a:endParaRPr lang="et-EE"/>
          </a:p>
        </p:txBody>
      </p:sp>
      <p:sp>
        <p:nvSpPr>
          <p:cNvPr id="2" name="Text Placeholder 14">
            <a:extLst>
              <a:ext uri="{FF2B5EF4-FFF2-40B4-BE49-F238E27FC236}">
                <a16:creationId xmlns:a16="http://schemas.microsoft.com/office/drawing/2014/main" id="{B4D7BF3B-314B-7396-3148-E7D2AACD2C0C}"/>
              </a:ext>
            </a:extLst>
          </p:cNvPr>
          <p:cNvSpPr>
            <a:spLocks noGrp="1"/>
          </p:cNvSpPr>
          <p:nvPr>
            <p:ph type="body" sz="quarter" idx="12"/>
          </p:nvPr>
        </p:nvSpPr>
        <p:spPr>
          <a:xfrm>
            <a:off x="6096000" y="1897039"/>
            <a:ext cx="5472112" cy="4303737"/>
          </a:xfrm>
          <a:prstGeom prst="rect">
            <a:avLst/>
          </a:prstGeom>
        </p:spPr>
        <p:txBody>
          <a:bodyPr bIns="720000" anchor="t" anchorCtr="0"/>
          <a:lstStyle>
            <a:lvl1pPr marL="285750" indent="-285750">
              <a:lnSpc>
                <a:spcPct val="100000"/>
              </a:lnSpc>
              <a:spcBef>
                <a:spcPts val="0"/>
              </a:spcBef>
              <a:spcAft>
                <a:spcPts val="800"/>
              </a:spcAft>
              <a:buClr>
                <a:schemeClr val="tx1"/>
              </a:buClr>
              <a:buFont typeface="System Font Regular"/>
              <a:buChar char="+"/>
              <a:defRPr sz="1800">
                <a:solidFill>
                  <a:schemeClr val="tx1"/>
                </a:solidFill>
                <a:latin typeface="Aino" panose="02000603040504020204" pitchFamily="2" charset="77"/>
              </a:defRPr>
            </a:lvl1pPr>
            <a:lvl2pPr>
              <a:defRPr sz="1800">
                <a:latin typeface="Aino "/>
              </a:defRPr>
            </a:lvl2pPr>
            <a:lvl3pPr>
              <a:defRPr sz="1800">
                <a:latin typeface="Aino "/>
              </a:defRPr>
            </a:lvl3pPr>
            <a:lvl4pPr>
              <a:defRPr sz="1800">
                <a:latin typeface="Aino "/>
              </a:defRPr>
            </a:lvl4pPr>
            <a:lvl5pPr>
              <a:defRPr sz="1800">
                <a:latin typeface="Aino "/>
              </a:defRPr>
            </a:lvl5pPr>
          </a:lstStyle>
          <a:p>
            <a:pPr lvl="0"/>
            <a:r>
              <a:rPr lang="en-US"/>
              <a:t>Click to edit Master text styles</a:t>
            </a:r>
          </a:p>
        </p:txBody>
      </p:sp>
      <p:sp>
        <p:nvSpPr>
          <p:cNvPr id="3" name="TextBox 2">
            <a:extLst>
              <a:ext uri="{FF2B5EF4-FFF2-40B4-BE49-F238E27FC236}">
                <a16:creationId xmlns:a16="http://schemas.microsoft.com/office/drawing/2014/main" id="{284E110B-2F89-1365-BD2A-15B8B138F888}"/>
              </a:ext>
            </a:extLst>
          </p:cNvPr>
          <p:cNvSpPr txBox="1"/>
          <p:nvPr userDrawn="1"/>
        </p:nvSpPr>
        <p:spPr>
          <a:xfrm>
            <a:off x="597384" y="6383794"/>
            <a:ext cx="10944224" cy="215444"/>
          </a:xfrm>
          <a:prstGeom prst="rect">
            <a:avLst/>
          </a:prstGeom>
          <a:noFill/>
        </p:spPr>
        <p:txBody>
          <a:bodyPr wrap="square" anchor="ctr">
            <a:spAutoFit/>
          </a:bodyPr>
          <a:lstStyle/>
          <a:p>
            <a:pPr algn="ctr"/>
            <a:r>
              <a:rPr lang="et-EE" sz="800" b="0" i="0" dirty="0" err="1">
                <a:solidFill>
                  <a:schemeClr val="tx1"/>
                </a:solidFill>
                <a:effectLst/>
                <a:latin typeface="Aino" panose="02000603040504020204" pitchFamily="50" charset="-70"/>
              </a:rPr>
              <a:t>EASi</a:t>
            </a:r>
            <a:r>
              <a:rPr lang="et-EE" sz="800" b="0" i="0" dirty="0">
                <a:solidFill>
                  <a:schemeClr val="tx1"/>
                </a:solidFill>
                <a:effectLst/>
                <a:latin typeface="Aino" panose="02000603040504020204" pitchFamily="50" charset="-70"/>
              </a:rPr>
              <a:t> ja KredExi ühendasutus</a:t>
            </a:r>
            <a:endParaRPr lang="et-EE" sz="800" dirty="0">
              <a:solidFill>
                <a:schemeClr val="tx1"/>
              </a:solidFill>
              <a:latin typeface="Aino" panose="02000603040504020204" pitchFamily="50" charset="-70"/>
            </a:endParaRPr>
          </a:p>
        </p:txBody>
      </p:sp>
    </p:spTree>
    <p:extLst>
      <p:ext uri="{BB962C8B-B14F-4D97-AF65-F5344CB8AC3E}">
        <p14:creationId xmlns:p14="http://schemas.microsoft.com/office/powerpoint/2010/main" val="13589676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ealkiri+3xtulp">
    <p:spTree>
      <p:nvGrpSpPr>
        <p:cNvPr id="1" name=""/>
        <p:cNvGrpSpPr/>
        <p:nvPr/>
      </p:nvGrpSpPr>
      <p:grpSpPr>
        <a:xfrm>
          <a:off x="0" y="0"/>
          <a:ext cx="0" cy="0"/>
          <a:chOff x="0" y="0"/>
          <a:chExt cx="0" cy="0"/>
        </a:xfrm>
      </p:grpSpPr>
      <p:sp>
        <p:nvSpPr>
          <p:cNvPr id="13" name="Title Placeholder 14">
            <a:extLst>
              <a:ext uri="{FF2B5EF4-FFF2-40B4-BE49-F238E27FC236}">
                <a16:creationId xmlns:a16="http://schemas.microsoft.com/office/drawing/2014/main" id="{360AAC97-3D45-D64E-975E-F75F2F4E986A}"/>
              </a:ext>
            </a:extLst>
          </p:cNvPr>
          <p:cNvSpPr>
            <a:spLocks noGrp="1"/>
          </p:cNvSpPr>
          <p:nvPr>
            <p:ph type="title" hasCustomPrompt="1"/>
          </p:nvPr>
        </p:nvSpPr>
        <p:spPr>
          <a:xfrm>
            <a:off x="637139" y="657225"/>
            <a:ext cx="11043583" cy="745040"/>
          </a:xfrm>
          <a:prstGeom prst="rect">
            <a:avLst/>
          </a:prstGeom>
        </p:spPr>
        <p:txBody>
          <a:bodyPr vert="horz" lIns="91440" tIns="45720" rIns="91440" bIns="45720" rtlCol="0" anchor="t">
            <a:noAutofit/>
          </a:bodyPr>
          <a:lstStyle>
            <a:lvl1pPr>
              <a:defRPr sz="5000">
                <a:solidFill>
                  <a:schemeClr val="tx1"/>
                </a:solidFill>
              </a:defRPr>
            </a:lvl1pPr>
          </a:lstStyle>
          <a:p>
            <a:r>
              <a:rPr lang="en-GB" err="1"/>
              <a:t>Pealkiri</a:t>
            </a:r>
            <a:endParaRPr lang="et-EE"/>
          </a:p>
        </p:txBody>
      </p:sp>
      <p:sp>
        <p:nvSpPr>
          <p:cNvPr id="2" name="Text Placeholder 14">
            <a:extLst>
              <a:ext uri="{FF2B5EF4-FFF2-40B4-BE49-F238E27FC236}">
                <a16:creationId xmlns:a16="http://schemas.microsoft.com/office/drawing/2014/main" id="{19DD8053-BCB3-08AA-2D59-7E103975D378}"/>
              </a:ext>
            </a:extLst>
          </p:cNvPr>
          <p:cNvSpPr>
            <a:spLocks noGrp="1"/>
          </p:cNvSpPr>
          <p:nvPr>
            <p:ph type="body" sz="quarter" idx="14"/>
          </p:nvPr>
        </p:nvSpPr>
        <p:spPr>
          <a:xfrm>
            <a:off x="623888" y="1897039"/>
            <a:ext cx="3600000" cy="4303737"/>
          </a:xfrm>
          <a:prstGeom prst="rect">
            <a:avLst/>
          </a:prstGeom>
        </p:spPr>
        <p:txBody>
          <a:bodyPr bIns="720000" anchor="t" anchorCtr="0"/>
          <a:lstStyle>
            <a:lvl1pPr marL="285750" indent="-285750">
              <a:lnSpc>
                <a:spcPct val="100000"/>
              </a:lnSpc>
              <a:spcBef>
                <a:spcPts val="0"/>
              </a:spcBef>
              <a:spcAft>
                <a:spcPts val="800"/>
              </a:spcAft>
              <a:buClr>
                <a:schemeClr val="tx1"/>
              </a:buClr>
              <a:buFont typeface="System Font Regular"/>
              <a:buChar char="+"/>
              <a:defRPr sz="1800">
                <a:solidFill>
                  <a:schemeClr val="tx1"/>
                </a:solidFill>
                <a:latin typeface="Aino" panose="02000603040504020204" pitchFamily="2" charset="77"/>
              </a:defRPr>
            </a:lvl1pPr>
            <a:lvl2pPr>
              <a:defRPr sz="1800">
                <a:latin typeface="Aino "/>
              </a:defRPr>
            </a:lvl2pPr>
            <a:lvl3pPr>
              <a:defRPr sz="1800">
                <a:latin typeface="Aino "/>
              </a:defRPr>
            </a:lvl3pPr>
            <a:lvl4pPr>
              <a:defRPr sz="1800">
                <a:latin typeface="Aino "/>
              </a:defRPr>
            </a:lvl4pPr>
            <a:lvl5pPr>
              <a:defRPr sz="1800">
                <a:latin typeface="Aino "/>
              </a:defRPr>
            </a:lvl5pPr>
          </a:lstStyle>
          <a:p>
            <a:pPr lvl="0"/>
            <a:r>
              <a:rPr lang="en-US"/>
              <a:t>Click to edit Master text styles</a:t>
            </a:r>
          </a:p>
        </p:txBody>
      </p:sp>
      <p:sp>
        <p:nvSpPr>
          <p:cNvPr id="3" name="Text Placeholder 14">
            <a:extLst>
              <a:ext uri="{FF2B5EF4-FFF2-40B4-BE49-F238E27FC236}">
                <a16:creationId xmlns:a16="http://schemas.microsoft.com/office/drawing/2014/main" id="{68EC239E-2380-9821-7C95-A011C8E58802}"/>
              </a:ext>
            </a:extLst>
          </p:cNvPr>
          <p:cNvSpPr>
            <a:spLocks noGrp="1"/>
          </p:cNvSpPr>
          <p:nvPr>
            <p:ph type="body" sz="quarter" idx="15"/>
          </p:nvPr>
        </p:nvSpPr>
        <p:spPr>
          <a:xfrm>
            <a:off x="4312444" y="1897039"/>
            <a:ext cx="3600000" cy="4303737"/>
          </a:xfrm>
          <a:prstGeom prst="rect">
            <a:avLst/>
          </a:prstGeom>
        </p:spPr>
        <p:txBody>
          <a:bodyPr bIns="720000" anchor="t" anchorCtr="0"/>
          <a:lstStyle>
            <a:lvl1pPr marL="285750" indent="-285750">
              <a:lnSpc>
                <a:spcPct val="100000"/>
              </a:lnSpc>
              <a:spcBef>
                <a:spcPts val="0"/>
              </a:spcBef>
              <a:spcAft>
                <a:spcPts val="800"/>
              </a:spcAft>
              <a:buClr>
                <a:schemeClr val="tx1"/>
              </a:buClr>
              <a:buFont typeface="System Font Regular"/>
              <a:buChar char="+"/>
              <a:defRPr sz="1800">
                <a:solidFill>
                  <a:schemeClr val="tx1"/>
                </a:solidFill>
                <a:latin typeface="Aino" panose="02000603040504020204" pitchFamily="2" charset="77"/>
              </a:defRPr>
            </a:lvl1pPr>
            <a:lvl2pPr>
              <a:defRPr sz="1800">
                <a:latin typeface="Aino "/>
              </a:defRPr>
            </a:lvl2pPr>
            <a:lvl3pPr>
              <a:defRPr sz="1800">
                <a:latin typeface="Aino "/>
              </a:defRPr>
            </a:lvl3pPr>
            <a:lvl4pPr>
              <a:defRPr sz="1800">
                <a:latin typeface="Aino "/>
              </a:defRPr>
            </a:lvl4pPr>
            <a:lvl5pPr>
              <a:defRPr sz="1800">
                <a:latin typeface="Aino "/>
              </a:defRPr>
            </a:lvl5pPr>
          </a:lstStyle>
          <a:p>
            <a:pPr lvl="0"/>
            <a:r>
              <a:rPr lang="en-US"/>
              <a:t>Click to edit Master text styles</a:t>
            </a:r>
          </a:p>
        </p:txBody>
      </p:sp>
      <p:sp>
        <p:nvSpPr>
          <p:cNvPr id="4" name="Text Placeholder 14">
            <a:extLst>
              <a:ext uri="{FF2B5EF4-FFF2-40B4-BE49-F238E27FC236}">
                <a16:creationId xmlns:a16="http://schemas.microsoft.com/office/drawing/2014/main" id="{88482C0F-D97E-C024-AF12-2799BB0D5AED}"/>
              </a:ext>
            </a:extLst>
          </p:cNvPr>
          <p:cNvSpPr>
            <a:spLocks noGrp="1"/>
          </p:cNvSpPr>
          <p:nvPr>
            <p:ph type="body" sz="quarter" idx="16"/>
          </p:nvPr>
        </p:nvSpPr>
        <p:spPr>
          <a:xfrm>
            <a:off x="8001000" y="1897039"/>
            <a:ext cx="3600000" cy="4303737"/>
          </a:xfrm>
          <a:prstGeom prst="rect">
            <a:avLst/>
          </a:prstGeom>
        </p:spPr>
        <p:txBody>
          <a:bodyPr bIns="720000" anchor="t" anchorCtr="0"/>
          <a:lstStyle>
            <a:lvl1pPr marL="285750" indent="-285750">
              <a:lnSpc>
                <a:spcPct val="100000"/>
              </a:lnSpc>
              <a:spcBef>
                <a:spcPts val="0"/>
              </a:spcBef>
              <a:spcAft>
                <a:spcPts val="800"/>
              </a:spcAft>
              <a:buClr>
                <a:schemeClr val="tx1"/>
              </a:buClr>
              <a:buFont typeface="System Font Regular"/>
              <a:buChar char="+"/>
              <a:defRPr sz="1800">
                <a:solidFill>
                  <a:schemeClr val="tx1"/>
                </a:solidFill>
                <a:latin typeface="Aino" panose="02000603040504020204" pitchFamily="2" charset="77"/>
              </a:defRPr>
            </a:lvl1pPr>
            <a:lvl2pPr>
              <a:defRPr sz="1800">
                <a:latin typeface="Aino "/>
              </a:defRPr>
            </a:lvl2pPr>
            <a:lvl3pPr>
              <a:defRPr sz="1800">
                <a:latin typeface="Aino "/>
              </a:defRPr>
            </a:lvl3pPr>
            <a:lvl4pPr>
              <a:defRPr sz="1800">
                <a:latin typeface="Aino "/>
              </a:defRPr>
            </a:lvl4pPr>
            <a:lvl5pPr>
              <a:defRPr sz="1800">
                <a:latin typeface="Aino "/>
              </a:defRPr>
            </a:lvl5pPr>
          </a:lstStyle>
          <a:p>
            <a:pPr lvl="0"/>
            <a:r>
              <a:rPr lang="en-US"/>
              <a:t>Click to edit Master text styles</a:t>
            </a:r>
          </a:p>
        </p:txBody>
      </p:sp>
      <p:sp>
        <p:nvSpPr>
          <p:cNvPr id="5" name="TextBox 4">
            <a:extLst>
              <a:ext uri="{FF2B5EF4-FFF2-40B4-BE49-F238E27FC236}">
                <a16:creationId xmlns:a16="http://schemas.microsoft.com/office/drawing/2014/main" id="{1B4995A4-BBE4-BC87-FCBE-033B260D600A}"/>
              </a:ext>
            </a:extLst>
          </p:cNvPr>
          <p:cNvSpPr txBox="1"/>
          <p:nvPr userDrawn="1"/>
        </p:nvSpPr>
        <p:spPr>
          <a:xfrm>
            <a:off x="597384" y="6383794"/>
            <a:ext cx="10944224" cy="215444"/>
          </a:xfrm>
          <a:prstGeom prst="rect">
            <a:avLst/>
          </a:prstGeom>
          <a:noFill/>
        </p:spPr>
        <p:txBody>
          <a:bodyPr wrap="square" anchor="ctr">
            <a:spAutoFit/>
          </a:bodyPr>
          <a:lstStyle/>
          <a:p>
            <a:pPr algn="ctr"/>
            <a:r>
              <a:rPr lang="et-EE" sz="800" b="0" i="0" dirty="0" err="1">
                <a:solidFill>
                  <a:schemeClr val="tx1"/>
                </a:solidFill>
                <a:effectLst/>
                <a:latin typeface="Aino" panose="02000603040504020204" pitchFamily="50" charset="-70"/>
              </a:rPr>
              <a:t>EASi</a:t>
            </a:r>
            <a:r>
              <a:rPr lang="et-EE" sz="800" b="0" i="0" dirty="0">
                <a:solidFill>
                  <a:schemeClr val="tx1"/>
                </a:solidFill>
                <a:effectLst/>
                <a:latin typeface="Aino" panose="02000603040504020204" pitchFamily="50" charset="-70"/>
              </a:rPr>
              <a:t> ja KredExi ühendasutus</a:t>
            </a:r>
            <a:endParaRPr lang="et-EE" sz="800" dirty="0">
              <a:solidFill>
                <a:schemeClr val="tx1"/>
              </a:solidFill>
              <a:latin typeface="Aino" panose="02000603040504020204" pitchFamily="50" charset="-70"/>
            </a:endParaRPr>
          </a:p>
        </p:txBody>
      </p:sp>
    </p:spTree>
    <p:extLst>
      <p:ext uri="{BB962C8B-B14F-4D97-AF65-F5344CB8AC3E}">
        <p14:creationId xmlns:p14="http://schemas.microsoft.com/office/powerpoint/2010/main" val="25352135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ealkiri+Sisu+Pil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FD12C8-D2D9-921B-0CF3-0AB52CFA91AE}"/>
              </a:ext>
            </a:extLst>
          </p:cNvPr>
          <p:cNvSpPr/>
          <p:nvPr userDrawn="1"/>
        </p:nvSpPr>
        <p:spPr>
          <a:xfrm>
            <a:off x="4871864" y="6200775"/>
            <a:ext cx="2808312" cy="657225"/>
          </a:xfrm>
          <a:prstGeom prst="rect">
            <a:avLst/>
          </a:prstGeom>
          <a:solidFill>
            <a:schemeClr val="bg1">
              <a:lumMod val="95000"/>
            </a:schemeClr>
          </a:solidFill>
          <a:ln w="14525" cap="flat">
            <a:noFill/>
            <a:prstDash val="solid"/>
            <a:miter/>
          </a:ln>
        </p:spPr>
        <p:txBody>
          <a:bodyPr rtlCol="0" anchor="ctr"/>
          <a:lstStyle/>
          <a:p>
            <a:pPr algn="l"/>
            <a:endParaRPr lang="en-EE"/>
          </a:p>
        </p:txBody>
      </p:sp>
      <p:sp>
        <p:nvSpPr>
          <p:cNvPr id="5" name="Picture Placeholder 4">
            <a:extLst>
              <a:ext uri="{FF2B5EF4-FFF2-40B4-BE49-F238E27FC236}">
                <a16:creationId xmlns:a16="http://schemas.microsoft.com/office/drawing/2014/main" id="{6FB02FC3-DA5A-4578-B011-B08687D578C6}"/>
              </a:ext>
            </a:extLst>
          </p:cNvPr>
          <p:cNvSpPr>
            <a:spLocks noGrp="1"/>
          </p:cNvSpPr>
          <p:nvPr>
            <p:ph type="pic" sz="quarter" idx="12"/>
          </p:nvPr>
        </p:nvSpPr>
        <p:spPr>
          <a:xfrm>
            <a:off x="6172200" y="0"/>
            <a:ext cx="6019800" cy="6858000"/>
          </a:xfrm>
          <a:prstGeom prst="rect">
            <a:avLst/>
          </a:prstGeom>
          <a:pattFill prst="pct5">
            <a:fgClr>
              <a:schemeClr val="bg1"/>
            </a:fgClr>
            <a:bgClr>
              <a:schemeClr val="bg1">
                <a:lumMod val="95000"/>
              </a:schemeClr>
            </a:bgClr>
          </a:pattFill>
        </p:spPr>
        <p:txBody>
          <a:bodyPr anchor="ctr" anchorCtr="0"/>
          <a:lstStyle>
            <a:lvl1pPr marL="0" indent="0" algn="ctr">
              <a:buNone/>
              <a:defRPr sz="1600" b="0" i="0">
                <a:solidFill>
                  <a:schemeClr val="tx1"/>
                </a:solidFill>
                <a:latin typeface="Aino" panose="02000603040504020204" pitchFamily="2" charset="77"/>
              </a:defRPr>
            </a:lvl1pPr>
          </a:lstStyle>
          <a:p>
            <a:r>
              <a:rPr lang="en-US"/>
              <a:t>Click icon to add picture</a:t>
            </a:r>
            <a:endParaRPr lang="et-EE"/>
          </a:p>
        </p:txBody>
      </p:sp>
      <p:sp>
        <p:nvSpPr>
          <p:cNvPr id="7" name="Text Placeholder 14">
            <a:extLst>
              <a:ext uri="{FF2B5EF4-FFF2-40B4-BE49-F238E27FC236}">
                <a16:creationId xmlns:a16="http://schemas.microsoft.com/office/drawing/2014/main" id="{869C6F01-A1AF-4E52-9C08-6D9F87CFFE2F}"/>
              </a:ext>
            </a:extLst>
          </p:cNvPr>
          <p:cNvSpPr>
            <a:spLocks noGrp="1"/>
          </p:cNvSpPr>
          <p:nvPr>
            <p:ph type="body" sz="quarter" idx="11"/>
          </p:nvPr>
        </p:nvSpPr>
        <p:spPr>
          <a:xfrm>
            <a:off x="623888" y="2539999"/>
            <a:ext cx="5535060" cy="4318001"/>
          </a:xfrm>
          <a:prstGeom prst="rect">
            <a:avLst/>
          </a:prstGeom>
        </p:spPr>
        <p:txBody>
          <a:bodyPr bIns="720000" anchor="b" anchorCtr="0"/>
          <a:lstStyle>
            <a:lvl1pPr marL="0" indent="0">
              <a:lnSpc>
                <a:spcPct val="100000"/>
              </a:lnSpc>
              <a:spcBef>
                <a:spcPts val="0"/>
              </a:spcBef>
              <a:spcAft>
                <a:spcPts val="800"/>
              </a:spcAft>
              <a:buNone/>
              <a:defRPr sz="1800">
                <a:solidFill>
                  <a:schemeClr val="tx1"/>
                </a:solidFill>
                <a:latin typeface="Aino" panose="02000603040504020204" pitchFamily="2" charset="77"/>
              </a:defRPr>
            </a:lvl1pPr>
            <a:lvl2pPr>
              <a:defRPr sz="1800">
                <a:latin typeface="Aino "/>
              </a:defRPr>
            </a:lvl2pPr>
            <a:lvl3pPr>
              <a:defRPr sz="1800">
                <a:latin typeface="Aino "/>
              </a:defRPr>
            </a:lvl3pPr>
            <a:lvl4pPr>
              <a:defRPr sz="1800">
                <a:latin typeface="Aino "/>
              </a:defRPr>
            </a:lvl4pPr>
            <a:lvl5pPr>
              <a:defRPr sz="1800">
                <a:latin typeface="Aino "/>
              </a:defRPr>
            </a:lvl5pPr>
          </a:lstStyle>
          <a:p>
            <a:pPr lvl="0"/>
            <a:r>
              <a:rPr lang="en-US"/>
              <a:t>Click to edit Master text styles</a:t>
            </a:r>
          </a:p>
        </p:txBody>
      </p:sp>
      <p:sp>
        <p:nvSpPr>
          <p:cNvPr id="9" name="Title Placeholder 14">
            <a:extLst>
              <a:ext uri="{FF2B5EF4-FFF2-40B4-BE49-F238E27FC236}">
                <a16:creationId xmlns:a16="http://schemas.microsoft.com/office/drawing/2014/main" id="{A3820757-5CE8-D349-BD0C-3476438E7482}"/>
              </a:ext>
            </a:extLst>
          </p:cNvPr>
          <p:cNvSpPr>
            <a:spLocks noGrp="1"/>
          </p:cNvSpPr>
          <p:nvPr>
            <p:ph type="title" hasCustomPrompt="1"/>
          </p:nvPr>
        </p:nvSpPr>
        <p:spPr>
          <a:xfrm>
            <a:off x="637140" y="657224"/>
            <a:ext cx="5521808" cy="1882775"/>
          </a:xfrm>
          <a:prstGeom prst="rect">
            <a:avLst/>
          </a:prstGeom>
        </p:spPr>
        <p:txBody>
          <a:bodyPr vert="horz" lIns="91440" tIns="45720" rIns="91440" bIns="45720" rtlCol="0" anchor="t">
            <a:noAutofit/>
          </a:bodyPr>
          <a:lstStyle>
            <a:lvl1pPr>
              <a:defRPr sz="5000">
                <a:solidFill>
                  <a:schemeClr val="tx1"/>
                </a:solidFill>
              </a:defRPr>
            </a:lvl1pPr>
          </a:lstStyle>
          <a:p>
            <a:r>
              <a:rPr lang="en-GB" dirty="0" err="1"/>
              <a:t>Pealkiri</a:t>
            </a:r>
            <a:endParaRPr lang="et-EE" dirty="0"/>
          </a:p>
        </p:txBody>
      </p:sp>
      <p:sp>
        <p:nvSpPr>
          <p:cNvPr id="6" name="TextBox 5">
            <a:extLst>
              <a:ext uri="{FF2B5EF4-FFF2-40B4-BE49-F238E27FC236}">
                <a16:creationId xmlns:a16="http://schemas.microsoft.com/office/drawing/2014/main" id="{E55BFDF6-1712-58E2-746B-9DFED2A8690F}"/>
              </a:ext>
            </a:extLst>
          </p:cNvPr>
          <p:cNvSpPr txBox="1"/>
          <p:nvPr userDrawn="1"/>
        </p:nvSpPr>
        <p:spPr>
          <a:xfrm>
            <a:off x="597384" y="6383794"/>
            <a:ext cx="5570624" cy="213558"/>
          </a:xfrm>
          <a:prstGeom prst="rect">
            <a:avLst/>
          </a:prstGeom>
          <a:noFill/>
        </p:spPr>
        <p:txBody>
          <a:bodyPr wrap="square" anchor="ctr">
            <a:spAutoFit/>
          </a:bodyPr>
          <a:lstStyle/>
          <a:p>
            <a:pPr algn="ctr"/>
            <a:r>
              <a:rPr lang="et-EE" sz="800" b="0" i="0" dirty="0" err="1">
                <a:solidFill>
                  <a:schemeClr val="tx1"/>
                </a:solidFill>
                <a:effectLst/>
                <a:latin typeface="Aino" panose="02000603040504020204" pitchFamily="2" charset="77"/>
              </a:rPr>
              <a:t>EASi</a:t>
            </a:r>
            <a:r>
              <a:rPr lang="et-EE" sz="800" b="0" i="0" dirty="0">
                <a:solidFill>
                  <a:schemeClr val="tx1"/>
                </a:solidFill>
                <a:effectLst/>
                <a:latin typeface="Aino" panose="02000603040504020204" pitchFamily="2" charset="77"/>
              </a:rPr>
              <a:t> ja KredExi ühendasutus</a:t>
            </a:r>
            <a:endParaRPr lang="et-EE" sz="800" b="0" i="0" dirty="0">
              <a:solidFill>
                <a:schemeClr val="tx1"/>
              </a:solidFill>
              <a:latin typeface="Aino" panose="02000603040504020204" pitchFamily="2" charset="77"/>
            </a:endParaRPr>
          </a:p>
        </p:txBody>
      </p:sp>
    </p:spTree>
    <p:extLst>
      <p:ext uri="{BB962C8B-B14F-4D97-AF65-F5344CB8AC3E}">
        <p14:creationId xmlns:p14="http://schemas.microsoft.com/office/powerpoint/2010/main" val="5467887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kst+Rahn">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887" y="658801"/>
            <a:ext cx="6119813" cy="1845248"/>
          </a:xfrm>
        </p:spPr>
        <p:txBody>
          <a:bodyPr/>
          <a:lstStyle>
            <a:lvl1pPr>
              <a:defRPr sz="5000">
                <a:solidFill>
                  <a:schemeClr val="tx1"/>
                </a:solidFill>
              </a:defRPr>
            </a:lvl1pPr>
          </a:lstStyle>
          <a:p>
            <a:r>
              <a:rPr lang="en-US"/>
              <a:t>Click to edit Master title style</a:t>
            </a:r>
            <a:endParaRPr lang="en-GB" dirty="0"/>
          </a:p>
        </p:txBody>
      </p:sp>
      <p:sp>
        <p:nvSpPr>
          <p:cNvPr id="75" name="Picture Placeholder 75">
            <a:extLst>
              <a:ext uri="{FF2B5EF4-FFF2-40B4-BE49-F238E27FC236}">
                <a16:creationId xmlns:a16="http://schemas.microsoft.com/office/drawing/2014/main" id="{04CC8CD1-6D43-4BFE-A251-399626CA9ED4}"/>
              </a:ext>
            </a:extLst>
          </p:cNvPr>
          <p:cNvSpPr>
            <a:spLocks noGrp="1"/>
          </p:cNvSpPr>
          <p:nvPr>
            <p:ph type="pic" sz="quarter" idx="12" hasCustomPrompt="1"/>
          </p:nvPr>
        </p:nvSpPr>
        <p:spPr>
          <a:xfrm>
            <a:off x="6068285" y="2276475"/>
            <a:ext cx="5489404" cy="3960813"/>
          </a:xfrm>
          <a:custGeom>
            <a:avLst/>
            <a:gdLst>
              <a:gd name="connsiteX0" fmla="*/ 1348260 w 3473101"/>
              <a:gd name="connsiteY0" fmla="*/ 0 h 2505974"/>
              <a:gd name="connsiteX1" fmla="*/ 2124379 w 3473101"/>
              <a:gd name="connsiteY1" fmla="*/ 0 h 2505974"/>
              <a:gd name="connsiteX2" fmla="*/ 2576708 w 3473101"/>
              <a:gd name="connsiteY2" fmla="*/ 106790 h 2505974"/>
              <a:gd name="connsiteX3" fmla="*/ 2913856 w 3473101"/>
              <a:gd name="connsiteY3" fmla="*/ 275333 h 2505974"/>
              <a:gd name="connsiteX4" fmla="*/ 3421033 w 3473101"/>
              <a:gd name="connsiteY4" fmla="*/ 1499845 h 2505974"/>
              <a:gd name="connsiteX5" fmla="*/ 3319404 w 3473101"/>
              <a:gd name="connsiteY5" fmla="*/ 1814411 h 2505974"/>
              <a:gd name="connsiteX6" fmla="*/ 2520414 w 3473101"/>
              <a:gd name="connsiteY6" fmla="*/ 2493287 h 2505974"/>
              <a:gd name="connsiteX7" fmla="*/ 2360991 w 3473101"/>
              <a:gd name="connsiteY7" fmla="*/ 2505974 h 2505974"/>
              <a:gd name="connsiteX8" fmla="*/ 1009289 w 3473101"/>
              <a:gd name="connsiteY8" fmla="*/ 2505974 h 2505974"/>
              <a:gd name="connsiteX9" fmla="*/ 907697 w 3473101"/>
              <a:gd name="connsiteY9" fmla="*/ 2500844 h 2505974"/>
              <a:gd name="connsiteX10" fmla="*/ 4885 w 3473101"/>
              <a:gd name="connsiteY10" fmla="*/ 1598033 h 2505974"/>
              <a:gd name="connsiteX11" fmla="*/ 0 w 3473101"/>
              <a:gd name="connsiteY11" fmla="*/ 1501293 h 2505974"/>
              <a:gd name="connsiteX12" fmla="*/ 0 w 3473101"/>
              <a:gd name="connsiteY12" fmla="*/ 1345189 h 2505974"/>
              <a:gd name="connsiteX13" fmla="*/ 19273 w 3473101"/>
              <a:gd name="connsiteY13" fmla="*/ 1150325 h 2505974"/>
              <a:gd name="connsiteX14" fmla="*/ 295903 w 3473101"/>
              <a:gd name="connsiteY14" fmla="*/ 633389 h 2505974"/>
              <a:gd name="connsiteX15" fmla="*/ 633052 w 3473101"/>
              <a:gd name="connsiteY15" fmla="*/ 296240 h 2505974"/>
              <a:gd name="connsiteX16" fmla="*/ 1348260 w 3473101"/>
              <a:gd name="connsiteY16" fmla="*/ 0 h 250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73101" h="2505974">
                <a:moveTo>
                  <a:pt x="1348260" y="0"/>
                </a:moveTo>
                <a:lnTo>
                  <a:pt x="2124379" y="0"/>
                </a:lnTo>
                <a:cubicBezTo>
                  <a:pt x="2281372" y="0"/>
                  <a:pt x="2436235" y="36522"/>
                  <a:pt x="2576708" y="106790"/>
                </a:cubicBezTo>
                <a:lnTo>
                  <a:pt x="2913856" y="275333"/>
                </a:lnTo>
                <a:cubicBezTo>
                  <a:pt x="3364055" y="500465"/>
                  <a:pt x="3580219" y="1022352"/>
                  <a:pt x="3421033" y="1499845"/>
                </a:cubicBezTo>
                <a:lnTo>
                  <a:pt x="3319404" y="1814411"/>
                </a:lnTo>
                <a:cubicBezTo>
                  <a:pt x="3198916" y="2175814"/>
                  <a:pt x="2887934" y="2434310"/>
                  <a:pt x="2520414" y="2493287"/>
                </a:cubicBezTo>
                <a:lnTo>
                  <a:pt x="2360991" y="2505974"/>
                </a:lnTo>
                <a:lnTo>
                  <a:pt x="1009289" y="2505974"/>
                </a:lnTo>
                <a:lnTo>
                  <a:pt x="907697" y="2500844"/>
                </a:lnTo>
                <a:cubicBezTo>
                  <a:pt x="431673" y="2452501"/>
                  <a:pt x="53229" y="2074057"/>
                  <a:pt x="4885" y="1598033"/>
                </a:cubicBezTo>
                <a:lnTo>
                  <a:pt x="0" y="1501293"/>
                </a:lnTo>
                <a:lnTo>
                  <a:pt x="0" y="1345189"/>
                </a:lnTo>
                <a:lnTo>
                  <a:pt x="19273" y="1150325"/>
                </a:lnTo>
                <a:cubicBezTo>
                  <a:pt x="58128" y="955891"/>
                  <a:pt x="153623" y="775621"/>
                  <a:pt x="295903" y="633389"/>
                </a:cubicBezTo>
                <a:lnTo>
                  <a:pt x="633052" y="296240"/>
                </a:lnTo>
                <a:cubicBezTo>
                  <a:pt x="822759" y="106533"/>
                  <a:pt x="1080024" y="0"/>
                  <a:pt x="1348260" y="0"/>
                </a:cubicBezTo>
                <a:close/>
              </a:path>
            </a:pathLst>
          </a:custGeom>
          <a:solidFill>
            <a:schemeClr val="accent5"/>
          </a:solidFill>
        </p:spPr>
        <p:txBody>
          <a:bodyPr wrap="square" anchor="ctr" anchorCtr="0">
            <a:noAutofit/>
          </a:bodyPr>
          <a:lstStyle>
            <a:lvl1pPr marL="0" indent="0" algn="ctr">
              <a:buNone/>
              <a:defRPr lang="en-US" sz="1600" dirty="0">
                <a:latin typeface="Aino" panose="02000603040504020204" pitchFamily="2" charset="77"/>
              </a:defRPr>
            </a:lvl1pPr>
          </a:lstStyle>
          <a:p>
            <a:r>
              <a:rPr lang="en-US"/>
              <a:t>Click to add image</a:t>
            </a:r>
          </a:p>
        </p:txBody>
      </p:sp>
      <p:sp>
        <p:nvSpPr>
          <p:cNvPr id="76" name="Graphic 8">
            <a:extLst>
              <a:ext uri="{FF2B5EF4-FFF2-40B4-BE49-F238E27FC236}">
                <a16:creationId xmlns:a16="http://schemas.microsoft.com/office/drawing/2014/main" id="{A6772778-4656-4E59-BCD3-6DD1F984DA30}"/>
              </a:ext>
            </a:extLst>
          </p:cNvPr>
          <p:cNvSpPr/>
          <p:nvPr userDrawn="1"/>
        </p:nvSpPr>
        <p:spPr>
          <a:xfrm>
            <a:off x="9209016" y="1226859"/>
            <a:ext cx="2362979" cy="1636006"/>
          </a:xfrm>
          <a:custGeom>
            <a:avLst/>
            <a:gdLst>
              <a:gd name="connsiteX0" fmla="*/ 2459450 w 3010281"/>
              <a:gd name="connsiteY0" fmla="*/ 203454 h 2084165"/>
              <a:gd name="connsiteX1" fmla="*/ 1968151 w 3010281"/>
              <a:gd name="connsiteY1" fmla="*/ 0 h 2084165"/>
              <a:gd name="connsiteX2" fmla="*/ 1041940 w 3010281"/>
              <a:gd name="connsiteY2" fmla="*/ 0 h 2084165"/>
              <a:gd name="connsiteX3" fmla="*/ 550831 w 3010281"/>
              <a:gd name="connsiteY3" fmla="*/ 203454 h 2084165"/>
              <a:gd name="connsiteX4" fmla="*/ 203454 w 3010281"/>
              <a:gd name="connsiteY4" fmla="*/ 550831 h 2084165"/>
              <a:gd name="connsiteX5" fmla="*/ 203454 w 3010281"/>
              <a:gd name="connsiteY5" fmla="*/ 1533335 h 2084165"/>
              <a:gd name="connsiteX6" fmla="*/ 550831 w 3010281"/>
              <a:gd name="connsiteY6" fmla="*/ 1880711 h 2084165"/>
              <a:gd name="connsiteX7" fmla="*/ 1042035 w 3010281"/>
              <a:gd name="connsiteY7" fmla="*/ 2084165 h 2084165"/>
              <a:gd name="connsiteX8" fmla="*/ 2315528 w 3010281"/>
              <a:gd name="connsiteY8" fmla="*/ 2084165 h 2084165"/>
              <a:gd name="connsiteX9" fmla="*/ 3010281 w 3010281"/>
              <a:gd name="connsiteY9" fmla="*/ 1389412 h 2084165"/>
              <a:gd name="connsiteX10" fmla="*/ 3010281 w 3010281"/>
              <a:gd name="connsiteY10" fmla="*/ 1042035 h 2084165"/>
              <a:gd name="connsiteX11" fmla="*/ 2806827 w 3010281"/>
              <a:gd name="connsiteY11" fmla="*/ 550831 h 2084165"/>
              <a:gd name="connsiteX12" fmla="*/ 2459450 w 3010281"/>
              <a:gd name="connsiteY12" fmla="*/ 203454 h 2084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10281" h="2084165">
                <a:moveTo>
                  <a:pt x="2459450" y="203454"/>
                </a:moveTo>
                <a:cubicBezTo>
                  <a:pt x="2329053" y="73247"/>
                  <a:pt x="2152364" y="0"/>
                  <a:pt x="1968151" y="0"/>
                </a:cubicBezTo>
                <a:lnTo>
                  <a:pt x="1041940" y="0"/>
                </a:lnTo>
                <a:cubicBezTo>
                  <a:pt x="857726" y="0"/>
                  <a:pt x="681038" y="73247"/>
                  <a:pt x="550831" y="203454"/>
                </a:cubicBezTo>
                <a:lnTo>
                  <a:pt x="203454" y="550831"/>
                </a:lnTo>
                <a:cubicBezTo>
                  <a:pt x="-67818" y="822198"/>
                  <a:pt x="-67818" y="1261967"/>
                  <a:pt x="203454" y="1533335"/>
                </a:cubicBezTo>
                <a:lnTo>
                  <a:pt x="550831" y="1880711"/>
                </a:lnTo>
                <a:cubicBezTo>
                  <a:pt x="681038" y="2011013"/>
                  <a:pt x="857726" y="2084165"/>
                  <a:pt x="1042035" y="2084165"/>
                </a:cubicBezTo>
                <a:lnTo>
                  <a:pt x="2315528" y="2084165"/>
                </a:lnTo>
                <a:cubicBezTo>
                  <a:pt x="2699195" y="2084165"/>
                  <a:pt x="3010281" y="1773174"/>
                  <a:pt x="3010281" y="1389412"/>
                </a:cubicBezTo>
                <a:lnTo>
                  <a:pt x="3010281" y="1042035"/>
                </a:lnTo>
                <a:cubicBezTo>
                  <a:pt x="3010281" y="857822"/>
                  <a:pt x="2937129" y="681133"/>
                  <a:pt x="2806827" y="550831"/>
                </a:cubicBezTo>
                <a:lnTo>
                  <a:pt x="2459450" y="203454"/>
                </a:lnTo>
                <a:close/>
              </a:path>
            </a:pathLst>
          </a:custGeom>
          <a:solidFill>
            <a:schemeClr val="tx2"/>
          </a:solidFill>
          <a:ln w="9525" cap="flat">
            <a:noFill/>
            <a:prstDash val="solid"/>
            <a:miter/>
          </a:ln>
        </p:spPr>
        <p:txBody>
          <a:bodyPr rtlCol="0" anchor="ctr"/>
          <a:lstStyle/>
          <a:p>
            <a:endParaRPr lang="en-US"/>
          </a:p>
        </p:txBody>
      </p:sp>
      <p:sp>
        <p:nvSpPr>
          <p:cNvPr id="3" name="Text Placeholder 14">
            <a:extLst>
              <a:ext uri="{FF2B5EF4-FFF2-40B4-BE49-F238E27FC236}">
                <a16:creationId xmlns:a16="http://schemas.microsoft.com/office/drawing/2014/main" id="{DDC07CF8-F0EC-4E7A-3B62-A25141C7430E}"/>
              </a:ext>
            </a:extLst>
          </p:cNvPr>
          <p:cNvSpPr>
            <a:spLocks noGrp="1"/>
          </p:cNvSpPr>
          <p:nvPr>
            <p:ph type="body" sz="quarter" idx="11"/>
          </p:nvPr>
        </p:nvSpPr>
        <p:spPr>
          <a:xfrm>
            <a:off x="623888" y="2539999"/>
            <a:ext cx="5535060" cy="4318001"/>
          </a:xfrm>
          <a:prstGeom prst="rect">
            <a:avLst/>
          </a:prstGeom>
        </p:spPr>
        <p:txBody>
          <a:bodyPr bIns="720000" anchor="b" anchorCtr="0"/>
          <a:lstStyle>
            <a:lvl1pPr marL="0" indent="0">
              <a:lnSpc>
                <a:spcPct val="100000"/>
              </a:lnSpc>
              <a:spcBef>
                <a:spcPts val="0"/>
              </a:spcBef>
              <a:spcAft>
                <a:spcPts val="800"/>
              </a:spcAft>
              <a:buNone/>
              <a:defRPr sz="1800">
                <a:solidFill>
                  <a:schemeClr val="tx1"/>
                </a:solidFill>
                <a:latin typeface="Aino" panose="02000603040504020204" pitchFamily="2" charset="77"/>
              </a:defRPr>
            </a:lvl1pPr>
            <a:lvl2pPr>
              <a:defRPr sz="1800">
                <a:latin typeface="Aino "/>
              </a:defRPr>
            </a:lvl2pPr>
            <a:lvl3pPr>
              <a:defRPr sz="1800">
                <a:latin typeface="Aino "/>
              </a:defRPr>
            </a:lvl3pPr>
            <a:lvl4pPr>
              <a:defRPr sz="1800">
                <a:latin typeface="Aino "/>
              </a:defRPr>
            </a:lvl4pPr>
            <a:lvl5pPr>
              <a:defRPr sz="1800">
                <a:latin typeface="Aino "/>
              </a:defRPr>
            </a:lvl5pPr>
          </a:lstStyle>
          <a:p>
            <a:pPr lvl="0"/>
            <a:r>
              <a:rPr lang="en-US"/>
              <a:t>Click to edit Master text styles</a:t>
            </a:r>
          </a:p>
        </p:txBody>
      </p:sp>
      <p:sp>
        <p:nvSpPr>
          <p:cNvPr id="5" name="TextBox 4">
            <a:extLst>
              <a:ext uri="{FF2B5EF4-FFF2-40B4-BE49-F238E27FC236}">
                <a16:creationId xmlns:a16="http://schemas.microsoft.com/office/drawing/2014/main" id="{6F8DE16F-EDE9-0381-4433-173A3E7CC953}"/>
              </a:ext>
            </a:extLst>
          </p:cNvPr>
          <p:cNvSpPr txBox="1"/>
          <p:nvPr userDrawn="1"/>
        </p:nvSpPr>
        <p:spPr>
          <a:xfrm>
            <a:off x="597384" y="6383794"/>
            <a:ext cx="10944224" cy="215444"/>
          </a:xfrm>
          <a:prstGeom prst="rect">
            <a:avLst/>
          </a:prstGeom>
          <a:noFill/>
        </p:spPr>
        <p:txBody>
          <a:bodyPr wrap="square" anchor="ctr">
            <a:spAutoFit/>
          </a:bodyPr>
          <a:lstStyle/>
          <a:p>
            <a:pPr algn="ctr"/>
            <a:r>
              <a:rPr lang="et-EE" sz="800" b="0" i="0" dirty="0" err="1">
                <a:solidFill>
                  <a:schemeClr val="tx1"/>
                </a:solidFill>
                <a:effectLst/>
                <a:latin typeface="Aino" panose="02000603040504020204" pitchFamily="50" charset="-70"/>
              </a:rPr>
              <a:t>EASi</a:t>
            </a:r>
            <a:r>
              <a:rPr lang="et-EE" sz="800" b="0" i="0" dirty="0">
                <a:solidFill>
                  <a:schemeClr val="tx1"/>
                </a:solidFill>
                <a:effectLst/>
                <a:latin typeface="Aino" panose="02000603040504020204" pitchFamily="50" charset="-70"/>
              </a:rPr>
              <a:t> ja KredExi ühendasutus</a:t>
            </a:r>
            <a:endParaRPr lang="et-EE" sz="800" dirty="0">
              <a:solidFill>
                <a:schemeClr val="tx1"/>
              </a:solidFill>
              <a:latin typeface="Aino" panose="02000603040504020204" pitchFamily="50" charset="-70"/>
            </a:endParaRPr>
          </a:p>
        </p:txBody>
      </p:sp>
    </p:spTree>
    <p:extLst>
      <p:ext uri="{BB962C8B-B14F-4D97-AF65-F5344CB8AC3E}">
        <p14:creationId xmlns:p14="http://schemas.microsoft.com/office/powerpoint/2010/main" val="4116434058"/>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1375619"/>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18" r:id="rId4"/>
    <p:sldLayoutId id="2147483803" r:id="rId5"/>
    <p:sldLayoutId id="2147483804" r:id="rId6"/>
    <p:sldLayoutId id="2147483805" r:id="rId7"/>
    <p:sldLayoutId id="2147483807" r:id="rId8"/>
    <p:sldLayoutId id="2147483808" r:id="rId9"/>
    <p:sldLayoutId id="2147483809" r:id="rId10"/>
    <p:sldLayoutId id="2147483810" r:id="rId11"/>
    <p:sldLayoutId id="2147483806" r:id="rId12"/>
    <p:sldLayoutId id="2147483811" r:id="rId13"/>
    <p:sldLayoutId id="2147483812" r:id="rId14"/>
    <p:sldLayoutId id="2147483820" r:id="rId15"/>
    <p:sldLayoutId id="2147483813" r:id="rId16"/>
    <p:sldLayoutId id="2147483814" r:id="rId17"/>
    <p:sldLayoutId id="2147483815" r:id="rId18"/>
    <p:sldLayoutId id="2147483816" r:id="rId19"/>
    <p:sldLayoutId id="2147483817" r:id="rId20"/>
    <p:sldLayoutId id="2147483819" r:id="rId21"/>
    <p:sldLayoutId id="2147483822" r:id="rId22"/>
    <p:sldLayoutId id="2147483823" r:id="rId23"/>
    <p:sldLayoutId id="2147483824" r:id="rId24"/>
  </p:sldLayoutIdLst>
  <p:txStyles>
    <p:titleStyle>
      <a:lvl1pPr algn="l" defTabSz="914400" rtl="0" eaLnBrk="1" latinLnBrk="0" hangingPunct="1">
        <a:lnSpc>
          <a:spcPct val="90000"/>
        </a:lnSpc>
        <a:spcBef>
          <a:spcPct val="0"/>
        </a:spcBef>
        <a:buNone/>
        <a:defRPr sz="5000" kern="1200">
          <a:solidFill>
            <a:schemeClr val="tx1"/>
          </a:solidFill>
          <a:latin typeface="Aino Headline" panose="020B0303040504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93" userDrawn="1">
          <p15:clr>
            <a:srgbClr val="F26B43"/>
          </p15:clr>
        </p15:guide>
        <p15:guide id="3" pos="7287" userDrawn="1">
          <p15:clr>
            <a:srgbClr val="F26B43"/>
          </p15:clr>
        </p15:guide>
        <p15:guide id="4" orient="horz" pos="414" userDrawn="1">
          <p15:clr>
            <a:srgbClr val="F26B43"/>
          </p15:clr>
        </p15:guide>
        <p15:guide id="5" orient="horz" pos="390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Layout" Target="../slideLayouts/slideLayout22.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xml"/><Relationship Id="rId1" Type="http://schemas.openxmlformats.org/officeDocument/2006/relationships/slideLayout" Target="../slideLayouts/slideLayout23.xml"/><Relationship Id="rId4" Type="http://schemas.openxmlformats.org/officeDocument/2006/relationships/image" Target="../media/image19.jfif"/></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4.xml"/><Relationship Id="rId1" Type="http://schemas.openxmlformats.org/officeDocument/2006/relationships/slideLayout" Target="../slideLayouts/slideLayout23.xml"/><Relationship Id="rId4" Type="http://schemas.openxmlformats.org/officeDocument/2006/relationships/image" Target="../media/image20.jfif"/></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23.jfif"/><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2" Type="http://schemas.openxmlformats.org/officeDocument/2006/relationships/image" Target="../media/image25.jfif"/><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19.jfif"/><Relationship Id="rId1" Type="http://schemas.openxmlformats.org/officeDocument/2006/relationships/slideLayout" Target="../slideLayouts/slideLayout22.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outdoor, building, city, apartment building&#10;&#10;Description automatically generated">
            <a:extLst>
              <a:ext uri="{FF2B5EF4-FFF2-40B4-BE49-F238E27FC236}">
                <a16:creationId xmlns:a16="http://schemas.microsoft.com/office/drawing/2014/main" id="{E86B57AD-1FAE-417A-9212-DB2D508EC544}"/>
              </a:ext>
            </a:extLst>
          </p:cNvPr>
          <p:cNvPicPr>
            <a:picLocks noGrp="1" noChangeAspect="1"/>
          </p:cNvPicPr>
          <p:nvPr>
            <p:ph type="pic" sz="quarter" idx="14"/>
          </p:nvPr>
        </p:nvPicPr>
        <p:blipFill rotWithShape="1">
          <a:blip r:embed="rId2" cstate="print">
            <a:extLst>
              <a:ext uri="{28A0092B-C50C-407E-A947-70E740481C1C}">
                <a14:useLocalDpi xmlns:a14="http://schemas.microsoft.com/office/drawing/2010/main" val="0"/>
              </a:ext>
            </a:extLst>
          </a:blip>
          <a:srcRect l="13172" r="25356" b="-2"/>
          <a:stretch/>
        </p:blipFill>
        <p:spPr>
          <a:xfrm>
            <a:off x="5876324" y="2"/>
            <a:ext cx="6315676" cy="6857999"/>
          </a:xfrm>
          <a:noFill/>
        </p:spPr>
      </p:pic>
      <p:sp>
        <p:nvSpPr>
          <p:cNvPr id="17" name="Title 2">
            <a:extLst>
              <a:ext uri="{FF2B5EF4-FFF2-40B4-BE49-F238E27FC236}">
                <a16:creationId xmlns:a16="http://schemas.microsoft.com/office/drawing/2014/main" id="{3D6A8D20-0807-9625-D504-B17E12220FCB}"/>
              </a:ext>
            </a:extLst>
          </p:cNvPr>
          <p:cNvSpPr>
            <a:spLocks noGrp="1"/>
          </p:cNvSpPr>
          <p:nvPr>
            <p:ph type="title"/>
          </p:nvPr>
        </p:nvSpPr>
        <p:spPr>
          <a:xfrm>
            <a:off x="216695" y="936735"/>
            <a:ext cx="6970914" cy="2770198"/>
          </a:xfrm>
        </p:spPr>
        <p:txBody>
          <a:bodyPr/>
          <a:lstStyle/>
          <a:p>
            <a:r>
              <a:rPr lang="et-EE" sz="4800" dirty="0">
                <a:latin typeface="+mj-lt"/>
              </a:rPr>
              <a:t>M</a:t>
            </a:r>
            <a:r>
              <a:rPr lang="et-EE" sz="4800" b="0" i="0" dirty="0">
                <a:effectLst/>
                <a:latin typeface="+mj-lt"/>
              </a:rPr>
              <a:t>ääruse </a:t>
            </a:r>
            <a:br>
              <a:rPr lang="et-EE" sz="4800" b="0" i="0" dirty="0">
                <a:effectLst/>
                <a:latin typeface="+mj-lt"/>
              </a:rPr>
            </a:br>
            <a:r>
              <a:rPr lang="et-EE" sz="4800" b="0" i="0" dirty="0">
                <a:effectLst/>
                <a:latin typeface="+mj-lt"/>
              </a:rPr>
              <a:t>muudatused</a:t>
            </a:r>
            <a:br>
              <a:rPr kumimoji="0" lang="et-EE" sz="5400" b="0" i="0" u="none" strike="noStrike" kern="1200" cap="none" spc="0" normalizeH="0" baseline="0" noProof="0" dirty="0">
                <a:ln>
                  <a:noFill/>
                </a:ln>
                <a:solidFill>
                  <a:prstClr val="white"/>
                </a:solidFill>
                <a:effectLst/>
                <a:uLnTx/>
                <a:uFillTx/>
                <a:latin typeface="Aino Headline" panose="020B0303040504020204" pitchFamily="34" charset="0"/>
                <a:ea typeface="+mj-ea"/>
                <a:cs typeface="+mj-cs"/>
              </a:rPr>
            </a:br>
            <a:r>
              <a:rPr kumimoji="0" lang="et-EE" sz="5400" b="0" i="0" u="none" strike="noStrike" kern="1200" cap="none" spc="0" normalizeH="0" baseline="0" noProof="0" dirty="0">
                <a:ln>
                  <a:noFill/>
                </a:ln>
                <a:solidFill>
                  <a:prstClr val="white"/>
                </a:solidFill>
                <a:effectLst/>
                <a:uLnTx/>
                <a:uFillTx/>
                <a:latin typeface="Aino Headline" panose="020B0303040504020204" pitchFamily="34" charset="0"/>
                <a:ea typeface="+mj-ea"/>
                <a:cs typeface="+mj-cs"/>
              </a:rPr>
              <a:t>2024</a:t>
            </a:r>
            <a:endParaRPr lang="en-US" sz="3600" dirty="0"/>
          </a:p>
        </p:txBody>
      </p:sp>
      <p:sp>
        <p:nvSpPr>
          <p:cNvPr id="18" name="Text Placeholder 3">
            <a:extLst>
              <a:ext uri="{FF2B5EF4-FFF2-40B4-BE49-F238E27FC236}">
                <a16:creationId xmlns:a16="http://schemas.microsoft.com/office/drawing/2014/main" id="{56527271-4C24-50B2-6962-709B2E0D335E}"/>
              </a:ext>
            </a:extLst>
          </p:cNvPr>
          <p:cNvSpPr>
            <a:spLocks noGrp="1"/>
          </p:cNvSpPr>
          <p:nvPr>
            <p:ph type="body" sz="quarter" idx="11"/>
          </p:nvPr>
        </p:nvSpPr>
        <p:spPr>
          <a:xfrm>
            <a:off x="548642" y="4356720"/>
            <a:ext cx="5472113" cy="2808287"/>
          </a:xfrm>
        </p:spPr>
        <p:txBody>
          <a:bodyPr/>
          <a:lstStyle/>
          <a:p>
            <a:r>
              <a:rPr lang="fi-FI" sz="1800" dirty="0"/>
              <a:t>Jana Toome</a:t>
            </a:r>
          </a:p>
          <a:p>
            <a:r>
              <a:rPr lang="et-EE" sz="1800" dirty="0" err="1"/>
              <a:t>EASi</a:t>
            </a:r>
            <a:r>
              <a:rPr lang="et-EE" sz="1800" dirty="0"/>
              <a:t> ja KredExi </a:t>
            </a:r>
            <a:r>
              <a:rPr lang="fi-FI" sz="1800" dirty="0" err="1"/>
              <a:t>ühendasutus</a:t>
            </a:r>
            <a:endParaRPr lang="fi-FI" sz="1800" dirty="0"/>
          </a:p>
          <a:p>
            <a:endParaRPr lang="et-EE" sz="1800" dirty="0"/>
          </a:p>
          <a:p>
            <a:endParaRPr lang="et-EE" sz="1800" dirty="0"/>
          </a:p>
          <a:p>
            <a:r>
              <a:rPr lang="et-EE" sz="1800"/>
              <a:t>04.09.2024</a:t>
            </a:r>
            <a:endParaRPr lang="fi-FI" sz="1800" dirty="0"/>
          </a:p>
        </p:txBody>
      </p:sp>
      <p:pic>
        <p:nvPicPr>
          <p:cNvPr id="3" name="Pilt 2" descr="Pilt, millel on kujutatud tekst, logo, Graafika, graafiline disain&#10;&#10;Kirjeldus on genereeritud automaatselt">
            <a:extLst>
              <a:ext uri="{FF2B5EF4-FFF2-40B4-BE49-F238E27FC236}">
                <a16:creationId xmlns:a16="http://schemas.microsoft.com/office/drawing/2014/main" id="{3CFFF263-4825-EECA-DFE5-2C47A5DA86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13318" y="5827343"/>
            <a:ext cx="1037227" cy="582576"/>
          </a:xfrm>
          <a:prstGeom prst="rect">
            <a:avLst/>
          </a:prstGeom>
        </p:spPr>
      </p:pic>
      <p:pic>
        <p:nvPicPr>
          <p:cNvPr id="4" name="Picture 6" descr="Icon&#10;&#10;Description automatically generated">
            <a:extLst>
              <a:ext uri="{FF2B5EF4-FFF2-40B4-BE49-F238E27FC236}">
                <a16:creationId xmlns:a16="http://schemas.microsoft.com/office/drawing/2014/main" id="{3D5E3CE6-83CE-BC8B-869D-826B652E40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67999" y="5830529"/>
            <a:ext cx="1028133" cy="561087"/>
          </a:xfrm>
          <a:prstGeom prst="rect">
            <a:avLst/>
          </a:prstGeom>
        </p:spPr>
      </p:pic>
      <p:pic>
        <p:nvPicPr>
          <p:cNvPr id="10" name="Picture 7">
            <a:extLst>
              <a:ext uri="{FF2B5EF4-FFF2-40B4-BE49-F238E27FC236}">
                <a16:creationId xmlns:a16="http://schemas.microsoft.com/office/drawing/2014/main" id="{F2AC3238-A097-C8F1-69A7-F2DAFF5B557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3088753" y="5812299"/>
            <a:ext cx="1028131" cy="597564"/>
          </a:xfrm>
          <a:prstGeom prst="rect">
            <a:avLst/>
          </a:prstGeom>
        </p:spPr>
      </p:pic>
      <p:pic>
        <p:nvPicPr>
          <p:cNvPr id="11" name="Picture 8" descr="A black and white sign&#10;&#10;Description automatically generated with low confidence">
            <a:extLst>
              <a:ext uri="{FF2B5EF4-FFF2-40B4-BE49-F238E27FC236}">
                <a16:creationId xmlns:a16="http://schemas.microsoft.com/office/drawing/2014/main" id="{9314702E-82B5-9D7B-8F6D-8CACA009AAC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8642" y="5881000"/>
            <a:ext cx="2463621" cy="460117"/>
          </a:xfrm>
          <a:prstGeom prst="rect">
            <a:avLst/>
          </a:prstGeom>
        </p:spPr>
      </p:pic>
      <p:pic>
        <p:nvPicPr>
          <p:cNvPr id="12" name="Pilt 11">
            <a:extLst>
              <a:ext uri="{FF2B5EF4-FFF2-40B4-BE49-F238E27FC236}">
                <a16:creationId xmlns:a16="http://schemas.microsoft.com/office/drawing/2014/main" id="{5C39128B-3367-E6DC-58BA-19B56EC2DE0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50713" y="5590218"/>
            <a:ext cx="1028134" cy="1083556"/>
          </a:xfrm>
          <a:prstGeom prst="rect">
            <a:avLst/>
          </a:prstGeom>
        </p:spPr>
      </p:pic>
    </p:spTree>
    <p:extLst>
      <p:ext uri="{BB962C8B-B14F-4D97-AF65-F5344CB8AC3E}">
        <p14:creationId xmlns:p14="http://schemas.microsoft.com/office/powerpoint/2010/main" val="2062438563"/>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C08EC-8D33-B1F9-E6AB-55E1E45B8952}"/>
              </a:ext>
            </a:extLst>
          </p:cNvPr>
          <p:cNvSpPr>
            <a:spLocks noGrp="1"/>
          </p:cNvSpPr>
          <p:nvPr>
            <p:ph type="title"/>
          </p:nvPr>
        </p:nvSpPr>
        <p:spPr/>
        <p:txBody>
          <a:bodyPr/>
          <a:lstStyle/>
          <a:p>
            <a:r>
              <a:rPr lang="et-EE" dirty="0"/>
              <a:t>TEHNILISE KONSULTANDI SÕLTUMATUS</a:t>
            </a:r>
          </a:p>
        </p:txBody>
      </p:sp>
      <p:sp>
        <p:nvSpPr>
          <p:cNvPr id="3" name="Text Placeholder 2">
            <a:extLst>
              <a:ext uri="{FF2B5EF4-FFF2-40B4-BE49-F238E27FC236}">
                <a16:creationId xmlns:a16="http://schemas.microsoft.com/office/drawing/2014/main" id="{1133B858-1DBF-74F1-51D1-94E524228272}"/>
              </a:ext>
            </a:extLst>
          </p:cNvPr>
          <p:cNvSpPr>
            <a:spLocks noGrp="1"/>
          </p:cNvSpPr>
          <p:nvPr>
            <p:ph type="body" sz="quarter" idx="11"/>
          </p:nvPr>
        </p:nvSpPr>
        <p:spPr>
          <a:xfrm>
            <a:off x="637139" y="2416788"/>
            <a:ext cx="9452800" cy="4693762"/>
          </a:xfrm>
        </p:spPr>
        <p:txBody>
          <a:bodyPr/>
          <a:lstStyle/>
          <a:p>
            <a:pPr algn="l"/>
            <a:r>
              <a:rPr lang="et-EE" sz="2000" dirty="0"/>
              <a:t>„(4) Tehniline konsultant peab olema toetuse saajale teenuse osutamisel sõltumatu ja osutama teenust isiklikult. Tal ei tohi olla majanduslikke huvisid ettevõtjate suhtes, kellelt võetakse või kes esitavad projekteerimiseks ja omanikujärelevalve teenuse osutamiseks pakkumusi ja kes teostavad nimetatud töid. Lisaks eeltoodule peab tehniline konsultant olema sõltumatu rekonstrueerimistööde teostajast ning tal ei tohi olla rekonstrueerimistööde teostajaga esindatavaga seonduvaid muid lepingulisi suhteid. </a:t>
            </a:r>
          </a:p>
          <a:p>
            <a:pPr algn="l"/>
            <a:r>
              <a:rPr lang="et-EE" sz="2000" dirty="0"/>
              <a:t>(5) Tehnilise konsultandi teenust osutav isik ei tohi olla toetuse saajaga, kellele ta osutab tehnilise konsultandi teenust, õigussuhtes, mis on tekkinud enne tehnilise konsultandi teenuse osutamise algust, lisaks ei ole lubatav astuda toetuse saajaga muusse õigussuhtesse ajal, mil isik osutab toetuse saajale tehnilise konsultandi teenust.“</a:t>
            </a:r>
            <a:endParaRPr lang="et-EE" dirty="0"/>
          </a:p>
        </p:txBody>
      </p:sp>
    </p:spTree>
    <p:extLst>
      <p:ext uri="{BB962C8B-B14F-4D97-AF65-F5344CB8AC3E}">
        <p14:creationId xmlns:p14="http://schemas.microsoft.com/office/powerpoint/2010/main" val="20989758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829F1-1E0D-4334-B87D-2F294EE44149}"/>
              </a:ext>
            </a:extLst>
          </p:cNvPr>
          <p:cNvSpPr>
            <a:spLocks noGrp="1"/>
          </p:cNvSpPr>
          <p:nvPr>
            <p:ph type="title"/>
          </p:nvPr>
        </p:nvSpPr>
        <p:spPr/>
        <p:txBody>
          <a:bodyPr/>
          <a:lstStyle/>
          <a:p>
            <a:r>
              <a:rPr lang="fi-FI" sz="5000" dirty="0" err="1">
                <a:solidFill>
                  <a:srgbClr val="0062F5"/>
                </a:solidFill>
              </a:rPr>
              <a:t>Renoveerimise</a:t>
            </a:r>
            <a:r>
              <a:rPr lang="fi-FI" sz="5000" dirty="0">
                <a:solidFill>
                  <a:srgbClr val="0062F5"/>
                </a:solidFill>
              </a:rPr>
              <a:t> ja </a:t>
            </a:r>
            <a:r>
              <a:rPr lang="fi-FI" sz="5000" dirty="0" err="1">
                <a:solidFill>
                  <a:srgbClr val="0062F5"/>
                </a:solidFill>
              </a:rPr>
              <a:t>toetuse</a:t>
            </a:r>
            <a:r>
              <a:rPr lang="fi-FI" sz="5000" dirty="0">
                <a:solidFill>
                  <a:srgbClr val="0062F5"/>
                </a:solidFill>
              </a:rPr>
              <a:t> </a:t>
            </a:r>
            <a:r>
              <a:rPr lang="fi-FI" sz="5000" dirty="0" err="1">
                <a:solidFill>
                  <a:srgbClr val="0062F5"/>
                </a:solidFill>
              </a:rPr>
              <a:t>taotlemise</a:t>
            </a:r>
            <a:r>
              <a:rPr lang="fi-FI" sz="5000" dirty="0">
                <a:solidFill>
                  <a:srgbClr val="0062F5"/>
                </a:solidFill>
              </a:rPr>
              <a:t> </a:t>
            </a:r>
            <a:r>
              <a:rPr lang="fi-FI" sz="5000" dirty="0" err="1">
                <a:solidFill>
                  <a:srgbClr val="0062F5"/>
                </a:solidFill>
              </a:rPr>
              <a:t>protsess</a:t>
            </a:r>
            <a:endParaRPr lang="et-EE" sz="5000" dirty="0">
              <a:solidFill>
                <a:srgbClr val="0062F5"/>
              </a:solidFill>
            </a:endParaRPr>
          </a:p>
        </p:txBody>
      </p:sp>
      <p:sp>
        <p:nvSpPr>
          <p:cNvPr id="6" name="Rectangle 5">
            <a:extLst>
              <a:ext uri="{FF2B5EF4-FFF2-40B4-BE49-F238E27FC236}">
                <a16:creationId xmlns:a16="http://schemas.microsoft.com/office/drawing/2014/main" id="{F5E93847-288F-4667-8DE7-D81CBF29FFA4}"/>
              </a:ext>
            </a:extLst>
          </p:cNvPr>
          <p:cNvSpPr/>
          <p:nvPr/>
        </p:nvSpPr>
        <p:spPr>
          <a:xfrm>
            <a:off x="9855523" y="6512312"/>
            <a:ext cx="2143189" cy="334849"/>
          </a:xfrm>
          <a:prstGeom prst="rect">
            <a:avLst/>
          </a:prstGeom>
          <a:solidFill>
            <a:srgbClr val="F0F1F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t-EE" dirty="0">
              <a:ln>
                <a:solidFill>
                  <a:schemeClr val="bg1"/>
                </a:solidFill>
              </a:ln>
              <a:solidFill>
                <a:schemeClr val="bg1"/>
              </a:solidFill>
              <a:highlight>
                <a:srgbClr val="F0F1F1"/>
              </a:highlight>
            </a:endParaRPr>
          </a:p>
        </p:txBody>
      </p:sp>
      <p:sp>
        <p:nvSpPr>
          <p:cNvPr id="7" name="Ristkülik 4">
            <a:extLst>
              <a:ext uri="{FF2B5EF4-FFF2-40B4-BE49-F238E27FC236}">
                <a16:creationId xmlns:a16="http://schemas.microsoft.com/office/drawing/2014/main" id="{CC2273CB-93D8-40AD-A75A-AE782CCFBD28}"/>
              </a:ext>
            </a:extLst>
          </p:cNvPr>
          <p:cNvSpPr/>
          <p:nvPr/>
        </p:nvSpPr>
        <p:spPr>
          <a:xfrm>
            <a:off x="821771" y="2720229"/>
            <a:ext cx="2257617" cy="963624"/>
          </a:xfrm>
          <a:prstGeom prst="rect">
            <a:avLst/>
          </a:prstGeom>
          <a:solidFill>
            <a:srgbClr val="00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t-EE" sz="1200" b="0" i="0" u="none" strike="noStrike" kern="1200" cap="none" spc="0" normalizeH="0" baseline="0" noProof="0" dirty="0">
                <a:ln w="0"/>
                <a:solidFill>
                  <a:prstClr val="white"/>
                </a:solidFill>
                <a:effectLst>
                  <a:outerShdw blurRad="38100" dist="25400" dir="5400000" algn="ctr" rotWithShape="0">
                    <a:srgbClr val="6E747A">
                      <a:alpha val="43000"/>
                    </a:srgbClr>
                  </a:outerShdw>
                </a:effectLst>
                <a:uLnTx/>
                <a:uFillTx/>
                <a:latin typeface="Aino" panose="02000603040504020204" pitchFamily="50" charset="-70"/>
              </a:rPr>
              <a:t>Elamu ülevaatus, renoveerimise plaan, tehnilise konsultandi ja ühistu kaasamine </a:t>
            </a:r>
          </a:p>
        </p:txBody>
      </p:sp>
      <p:sp>
        <p:nvSpPr>
          <p:cNvPr id="8" name="Ristkülik 5">
            <a:extLst>
              <a:ext uri="{FF2B5EF4-FFF2-40B4-BE49-F238E27FC236}">
                <a16:creationId xmlns:a16="http://schemas.microsoft.com/office/drawing/2014/main" id="{768812D7-FCA8-4E8D-B596-750FD657F42B}"/>
              </a:ext>
            </a:extLst>
          </p:cNvPr>
          <p:cNvSpPr/>
          <p:nvPr/>
        </p:nvSpPr>
        <p:spPr>
          <a:xfrm>
            <a:off x="3586124" y="2720229"/>
            <a:ext cx="2151985" cy="959926"/>
          </a:xfrm>
          <a:prstGeom prst="rect">
            <a:avLst/>
          </a:prstGeom>
          <a:solidFill>
            <a:srgbClr val="00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t-EE" sz="1200" b="0" i="0" u="none" strike="noStrike" kern="1200" cap="none" spc="0" normalizeH="0" baseline="0" noProof="0" dirty="0">
                <a:ln>
                  <a:noFill/>
                </a:ln>
                <a:solidFill>
                  <a:prstClr val="white"/>
                </a:solidFill>
                <a:effectLst/>
                <a:uLnTx/>
                <a:uFillTx/>
                <a:latin typeface="Aino" panose="02000603040504020204" pitchFamily="50" charset="-70"/>
              </a:rPr>
              <a:t>Projekteerimise lähteülesanne, projekti koostamine, eelarvestamine</a:t>
            </a:r>
          </a:p>
        </p:txBody>
      </p:sp>
      <p:sp>
        <p:nvSpPr>
          <p:cNvPr id="9" name="Ristkülik 8">
            <a:extLst>
              <a:ext uri="{FF2B5EF4-FFF2-40B4-BE49-F238E27FC236}">
                <a16:creationId xmlns:a16="http://schemas.microsoft.com/office/drawing/2014/main" id="{4F8643B6-CF8D-457E-9558-62049ADC6A06}"/>
              </a:ext>
            </a:extLst>
          </p:cNvPr>
          <p:cNvSpPr/>
          <p:nvPr/>
        </p:nvSpPr>
        <p:spPr>
          <a:xfrm>
            <a:off x="6264960" y="2725180"/>
            <a:ext cx="2151985" cy="958673"/>
          </a:xfrm>
          <a:prstGeom prst="rect">
            <a:avLst/>
          </a:prstGeom>
          <a:solidFill>
            <a:srgbClr val="00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t-EE" sz="1200" b="0" i="0" u="none" strike="noStrike" kern="1200" cap="none" spc="0" normalizeH="0" baseline="0" noProof="0" dirty="0">
                <a:ln w="0"/>
                <a:solidFill>
                  <a:prstClr val="white"/>
                </a:solidFill>
                <a:effectLst>
                  <a:outerShdw blurRad="38100" dist="25400" dir="5400000" algn="ctr" rotWithShape="0">
                    <a:srgbClr val="6E747A">
                      <a:alpha val="43000"/>
                    </a:srgbClr>
                  </a:outerShdw>
                </a:effectLst>
                <a:uLnTx/>
                <a:uFillTx/>
                <a:latin typeface="Aino" panose="02000603040504020204" pitchFamily="50" charset="-70"/>
              </a:rPr>
              <a:t>Üldkoosoleku otsus, pangaga suhtlus</a:t>
            </a:r>
          </a:p>
        </p:txBody>
      </p:sp>
      <p:sp>
        <p:nvSpPr>
          <p:cNvPr id="10" name="Ristkülik 10">
            <a:extLst>
              <a:ext uri="{FF2B5EF4-FFF2-40B4-BE49-F238E27FC236}">
                <a16:creationId xmlns:a16="http://schemas.microsoft.com/office/drawing/2014/main" id="{F62974BD-6C75-4913-B577-FE5FBD3C876B}"/>
              </a:ext>
            </a:extLst>
          </p:cNvPr>
          <p:cNvSpPr/>
          <p:nvPr/>
        </p:nvSpPr>
        <p:spPr>
          <a:xfrm>
            <a:off x="8923681" y="2720229"/>
            <a:ext cx="2257617" cy="926144"/>
          </a:xfrm>
          <a:prstGeom prst="rect">
            <a:avLst/>
          </a:prstGeom>
          <a:solidFill>
            <a:srgbClr val="00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t-EE" sz="1200" b="0" i="0" u="none" strike="noStrike" kern="1200" cap="none" spc="0" normalizeH="0" baseline="0" noProof="0" dirty="0">
                <a:ln w="0"/>
                <a:solidFill>
                  <a:prstClr val="white"/>
                </a:solidFill>
                <a:effectLst>
                  <a:outerShdw blurRad="38100" dist="25400" dir="5400000" algn="ctr" rotWithShape="0">
                    <a:srgbClr val="6E747A">
                      <a:alpha val="43000"/>
                    </a:srgbClr>
                  </a:outerShdw>
                </a:effectLst>
                <a:uLnTx/>
                <a:uFillTx/>
                <a:latin typeface="Aino" panose="02000603040504020204" pitchFamily="50" charset="-70"/>
              </a:rPr>
              <a:t>Toetuse taotlemine,</a:t>
            </a:r>
            <a:r>
              <a:rPr lang="et-EE" sz="1200" dirty="0">
                <a:ln w="0"/>
                <a:solidFill>
                  <a:prstClr val="white"/>
                </a:solidFill>
                <a:effectLst>
                  <a:outerShdw blurRad="38100" dist="25400" dir="5400000" algn="ctr" rotWithShape="0">
                    <a:srgbClr val="6E747A">
                      <a:alpha val="43000"/>
                    </a:srgbClr>
                  </a:outerShdw>
                </a:effectLst>
                <a:latin typeface="Aino" panose="02000603040504020204" pitchFamily="50" charset="-70"/>
              </a:rPr>
              <a:t> menetlus ja toetuse eraldamise otsus</a:t>
            </a:r>
          </a:p>
        </p:txBody>
      </p:sp>
      <p:sp>
        <p:nvSpPr>
          <p:cNvPr id="16" name="Ristkülik 14">
            <a:extLst>
              <a:ext uri="{FF2B5EF4-FFF2-40B4-BE49-F238E27FC236}">
                <a16:creationId xmlns:a16="http://schemas.microsoft.com/office/drawing/2014/main" id="{60D89F79-E6AF-44A1-A8FA-815BC34EAE2F}"/>
              </a:ext>
            </a:extLst>
          </p:cNvPr>
          <p:cNvSpPr/>
          <p:nvPr/>
        </p:nvSpPr>
        <p:spPr>
          <a:xfrm>
            <a:off x="874587" y="4088113"/>
            <a:ext cx="2151984" cy="927294"/>
          </a:xfrm>
          <a:prstGeom prst="rect">
            <a:avLst/>
          </a:prstGeom>
          <a:solidFill>
            <a:srgbClr val="00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t-EE" sz="1200" dirty="0">
                <a:solidFill>
                  <a:prstClr val="white"/>
                </a:solidFill>
                <a:latin typeface="Aino" panose="02000603040504020204" pitchFamily="50" charset="-70"/>
              </a:rPr>
              <a:t>Rekonstrueerimistööde hange, laenuotsus, OJV pakkumised, eelarve</a:t>
            </a:r>
          </a:p>
        </p:txBody>
      </p:sp>
      <p:sp>
        <p:nvSpPr>
          <p:cNvPr id="17" name="Ristkülik 15">
            <a:extLst>
              <a:ext uri="{FF2B5EF4-FFF2-40B4-BE49-F238E27FC236}">
                <a16:creationId xmlns:a16="http://schemas.microsoft.com/office/drawing/2014/main" id="{05F1C307-D319-4E35-A8EB-07BA1FA46137}"/>
              </a:ext>
            </a:extLst>
          </p:cNvPr>
          <p:cNvSpPr/>
          <p:nvPr/>
        </p:nvSpPr>
        <p:spPr>
          <a:xfrm>
            <a:off x="3474613" y="4137639"/>
            <a:ext cx="2151984" cy="899576"/>
          </a:xfrm>
          <a:prstGeom prst="rect">
            <a:avLst/>
          </a:prstGeom>
          <a:solidFill>
            <a:srgbClr val="00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t-EE" sz="1200" dirty="0">
                <a:solidFill>
                  <a:prstClr val="white"/>
                </a:solidFill>
                <a:latin typeface="Aino" panose="02000603040504020204" pitchFamily="50" charset="-70"/>
              </a:rPr>
              <a:t>Toetuse rahastamise otsus</a:t>
            </a:r>
          </a:p>
        </p:txBody>
      </p:sp>
      <p:sp>
        <p:nvSpPr>
          <p:cNvPr id="18" name="Ristkülik 17">
            <a:extLst>
              <a:ext uri="{FF2B5EF4-FFF2-40B4-BE49-F238E27FC236}">
                <a16:creationId xmlns:a16="http://schemas.microsoft.com/office/drawing/2014/main" id="{7073986A-C4B3-4A61-BAA1-A7EB10706B14}"/>
              </a:ext>
            </a:extLst>
          </p:cNvPr>
          <p:cNvSpPr/>
          <p:nvPr/>
        </p:nvSpPr>
        <p:spPr>
          <a:xfrm>
            <a:off x="6264960" y="4137639"/>
            <a:ext cx="2151985" cy="905855"/>
          </a:xfrm>
          <a:prstGeom prst="rect">
            <a:avLst/>
          </a:prstGeom>
          <a:solidFill>
            <a:srgbClr val="00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t-EE" sz="1200" dirty="0">
                <a:solidFill>
                  <a:prstClr val="white"/>
                </a:solidFill>
                <a:latin typeface="Aino" panose="02000603040504020204" pitchFamily="50" charset="-70"/>
              </a:rPr>
              <a:t>Rekonstrueerimine</a:t>
            </a:r>
          </a:p>
        </p:txBody>
      </p:sp>
      <p:sp>
        <p:nvSpPr>
          <p:cNvPr id="19" name="Ristkülik 29">
            <a:extLst>
              <a:ext uri="{FF2B5EF4-FFF2-40B4-BE49-F238E27FC236}">
                <a16:creationId xmlns:a16="http://schemas.microsoft.com/office/drawing/2014/main" id="{93602DC2-9882-4F2D-A738-44A734F8A8D0}"/>
              </a:ext>
            </a:extLst>
          </p:cNvPr>
          <p:cNvSpPr/>
          <p:nvPr/>
        </p:nvSpPr>
        <p:spPr>
          <a:xfrm>
            <a:off x="8865624" y="4072760"/>
            <a:ext cx="2151985" cy="905855"/>
          </a:xfrm>
          <a:prstGeom prst="rect">
            <a:avLst/>
          </a:prstGeom>
          <a:solidFill>
            <a:srgbClr val="00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t-EE" sz="1200" dirty="0">
                <a:solidFill>
                  <a:prstClr val="white"/>
                </a:solidFill>
                <a:latin typeface="Aino" panose="02000603040504020204" pitchFamily="50" charset="-70"/>
              </a:rPr>
              <a:t>Toetuse väljamaksmine, aruandlus</a:t>
            </a:r>
          </a:p>
        </p:txBody>
      </p:sp>
      <p:sp>
        <p:nvSpPr>
          <p:cNvPr id="20" name="Paremnool 2">
            <a:extLst>
              <a:ext uri="{FF2B5EF4-FFF2-40B4-BE49-F238E27FC236}">
                <a16:creationId xmlns:a16="http://schemas.microsoft.com/office/drawing/2014/main" id="{0AFDBFA1-92AC-45DF-ACD8-0988031AC88C}"/>
              </a:ext>
            </a:extLst>
          </p:cNvPr>
          <p:cNvSpPr/>
          <p:nvPr/>
        </p:nvSpPr>
        <p:spPr>
          <a:xfrm>
            <a:off x="3079387" y="2997287"/>
            <a:ext cx="395226" cy="484632"/>
          </a:xfrm>
          <a:prstGeom prst="rightArrow">
            <a:avLst/>
          </a:prstGeom>
          <a:solidFill>
            <a:srgbClr val="00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sp>
        <p:nvSpPr>
          <p:cNvPr id="21" name="Paremnool 30">
            <a:extLst>
              <a:ext uri="{FF2B5EF4-FFF2-40B4-BE49-F238E27FC236}">
                <a16:creationId xmlns:a16="http://schemas.microsoft.com/office/drawing/2014/main" id="{849AEA41-423B-46A7-BAFC-E3DA841C9F83}"/>
              </a:ext>
            </a:extLst>
          </p:cNvPr>
          <p:cNvSpPr/>
          <p:nvPr/>
        </p:nvSpPr>
        <p:spPr>
          <a:xfrm>
            <a:off x="5740482" y="3006511"/>
            <a:ext cx="395226" cy="484632"/>
          </a:xfrm>
          <a:prstGeom prst="rightArrow">
            <a:avLst/>
          </a:prstGeom>
          <a:solidFill>
            <a:srgbClr val="00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sp>
        <p:nvSpPr>
          <p:cNvPr id="22" name="Paremnool 31">
            <a:extLst>
              <a:ext uri="{FF2B5EF4-FFF2-40B4-BE49-F238E27FC236}">
                <a16:creationId xmlns:a16="http://schemas.microsoft.com/office/drawing/2014/main" id="{38A26243-CAB5-4BBF-9262-AAA0CAEC36FC}"/>
              </a:ext>
            </a:extLst>
          </p:cNvPr>
          <p:cNvSpPr/>
          <p:nvPr/>
        </p:nvSpPr>
        <p:spPr>
          <a:xfrm>
            <a:off x="11170337" y="2960286"/>
            <a:ext cx="395226" cy="484632"/>
          </a:xfrm>
          <a:prstGeom prst="rightArrow">
            <a:avLst/>
          </a:prstGeom>
          <a:solidFill>
            <a:srgbClr val="00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sp>
        <p:nvSpPr>
          <p:cNvPr id="24" name="Paremnool 33">
            <a:extLst>
              <a:ext uri="{FF2B5EF4-FFF2-40B4-BE49-F238E27FC236}">
                <a16:creationId xmlns:a16="http://schemas.microsoft.com/office/drawing/2014/main" id="{2569F2DB-82C1-40BC-AF02-35505A87BEB7}"/>
              </a:ext>
            </a:extLst>
          </p:cNvPr>
          <p:cNvSpPr/>
          <p:nvPr/>
        </p:nvSpPr>
        <p:spPr>
          <a:xfrm>
            <a:off x="8413438" y="4261873"/>
            <a:ext cx="395226" cy="484632"/>
          </a:xfrm>
          <a:prstGeom prst="rightArrow">
            <a:avLst/>
          </a:prstGeom>
          <a:solidFill>
            <a:srgbClr val="00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sp>
        <p:nvSpPr>
          <p:cNvPr id="25" name="Paremnool 34">
            <a:extLst>
              <a:ext uri="{FF2B5EF4-FFF2-40B4-BE49-F238E27FC236}">
                <a16:creationId xmlns:a16="http://schemas.microsoft.com/office/drawing/2014/main" id="{A7E4FF74-F75B-4174-A066-C38554C79370}"/>
              </a:ext>
            </a:extLst>
          </p:cNvPr>
          <p:cNvSpPr/>
          <p:nvPr/>
        </p:nvSpPr>
        <p:spPr>
          <a:xfrm>
            <a:off x="5748165" y="4345111"/>
            <a:ext cx="395226" cy="484632"/>
          </a:xfrm>
          <a:prstGeom prst="rightArrow">
            <a:avLst/>
          </a:prstGeom>
          <a:solidFill>
            <a:srgbClr val="00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sp>
        <p:nvSpPr>
          <p:cNvPr id="26" name="Paremnool 35">
            <a:extLst>
              <a:ext uri="{FF2B5EF4-FFF2-40B4-BE49-F238E27FC236}">
                <a16:creationId xmlns:a16="http://schemas.microsoft.com/office/drawing/2014/main" id="{76DF9AD7-9CA7-450B-9604-A8DC44F9D7ED}"/>
              </a:ext>
            </a:extLst>
          </p:cNvPr>
          <p:cNvSpPr/>
          <p:nvPr/>
        </p:nvSpPr>
        <p:spPr>
          <a:xfrm>
            <a:off x="8416944" y="2997287"/>
            <a:ext cx="395226" cy="484632"/>
          </a:xfrm>
          <a:prstGeom prst="rightArrow">
            <a:avLst/>
          </a:prstGeom>
          <a:solidFill>
            <a:srgbClr val="00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sp>
        <p:nvSpPr>
          <p:cNvPr id="27" name="Paremnool 36">
            <a:extLst>
              <a:ext uri="{FF2B5EF4-FFF2-40B4-BE49-F238E27FC236}">
                <a16:creationId xmlns:a16="http://schemas.microsoft.com/office/drawing/2014/main" id="{EB991494-F20D-4811-B5EC-575C64FCF48C}"/>
              </a:ext>
            </a:extLst>
          </p:cNvPr>
          <p:cNvSpPr/>
          <p:nvPr/>
        </p:nvSpPr>
        <p:spPr>
          <a:xfrm>
            <a:off x="3019314" y="4432373"/>
            <a:ext cx="395226" cy="484632"/>
          </a:xfrm>
          <a:prstGeom prst="rightArrow">
            <a:avLst/>
          </a:prstGeom>
          <a:solidFill>
            <a:srgbClr val="00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spTree>
    <p:extLst>
      <p:ext uri="{BB962C8B-B14F-4D97-AF65-F5344CB8AC3E}">
        <p14:creationId xmlns:p14="http://schemas.microsoft.com/office/powerpoint/2010/main" val="3869423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ppt_x"/>
                                          </p:val>
                                        </p:tav>
                                        <p:tav tm="100000">
                                          <p:val>
                                            <p:strVal val="#ppt_x"/>
                                          </p:val>
                                        </p:tav>
                                      </p:tavLst>
                                    </p:anim>
                                    <p:anim calcmode="lin" valueType="num">
                                      <p:cBhvr additive="base">
                                        <p:cTn id="4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additive="base">
                                        <p:cTn id="49" dur="500" fill="hold"/>
                                        <p:tgtEl>
                                          <p:spTgt spid="19"/>
                                        </p:tgtEl>
                                        <p:attrNameLst>
                                          <p:attrName>ppt_x</p:attrName>
                                        </p:attrNameLst>
                                      </p:cBhvr>
                                      <p:tavLst>
                                        <p:tav tm="0">
                                          <p:val>
                                            <p:strVal val="#ppt_x"/>
                                          </p:val>
                                        </p:tav>
                                        <p:tav tm="100000">
                                          <p:val>
                                            <p:strVal val="#ppt_x"/>
                                          </p:val>
                                        </p:tav>
                                      </p:tavLst>
                                    </p:anim>
                                    <p:anim calcmode="lin" valueType="num">
                                      <p:cBhvr additive="base">
                                        <p:cTn id="5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6" grpId="0" animBg="1"/>
      <p:bldP spid="17" grpId="0" animBg="1"/>
      <p:bldP spid="18" grpId="0" animBg="1"/>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F2BC39-2B06-2E4A-95DF-D60874989B72}"/>
              </a:ext>
            </a:extLst>
          </p:cNvPr>
          <p:cNvSpPr>
            <a:spLocks noGrp="1"/>
          </p:cNvSpPr>
          <p:nvPr>
            <p:ph type="title"/>
          </p:nvPr>
        </p:nvSpPr>
        <p:spPr>
          <a:xfrm>
            <a:off x="623887" y="658801"/>
            <a:ext cx="6119813" cy="1845248"/>
          </a:xfrm>
        </p:spPr>
        <p:txBody>
          <a:bodyPr>
            <a:normAutofit/>
          </a:bodyPr>
          <a:lstStyle/>
          <a:p>
            <a:r>
              <a:rPr lang="et-EE" dirty="0"/>
              <a:t>Toetatavad tegevused </a:t>
            </a:r>
            <a:endParaRPr lang="en-EE" dirty="0"/>
          </a:p>
        </p:txBody>
      </p:sp>
      <p:pic>
        <p:nvPicPr>
          <p:cNvPr id="2" name="Picture Placeholder 5">
            <a:extLst>
              <a:ext uri="{FF2B5EF4-FFF2-40B4-BE49-F238E27FC236}">
                <a16:creationId xmlns:a16="http://schemas.microsoft.com/office/drawing/2014/main" id="{C9D0925A-AE2D-17A0-8EB6-49C983594358}"/>
              </a:ext>
            </a:extLst>
          </p:cNvPr>
          <p:cNvPicPr preferRelativeResize="0">
            <a:picLocks noChangeAspect="1"/>
          </p:cNvPicPr>
          <p:nvPr/>
        </p:nvPicPr>
        <p:blipFill>
          <a:blip r:embed="rId3">
            <a:extLst>
              <a:ext uri="{28A0092B-C50C-407E-A947-70E740481C1C}">
                <a14:useLocalDpi xmlns:a14="http://schemas.microsoft.com/office/drawing/2010/main" val="0"/>
              </a:ext>
            </a:extLst>
          </a:blip>
          <a:srcRect l="11021" r="11023" b="2"/>
          <a:stretch/>
        </p:blipFill>
        <p:spPr>
          <a:xfrm>
            <a:off x="6068285" y="2276475"/>
            <a:ext cx="5489404" cy="3960813"/>
          </a:xfrm>
          <a:custGeom>
            <a:avLst/>
            <a:gdLst>
              <a:gd name="connsiteX0" fmla="*/ 1348260 w 3473101"/>
              <a:gd name="connsiteY0" fmla="*/ 0 h 2505974"/>
              <a:gd name="connsiteX1" fmla="*/ 2124379 w 3473101"/>
              <a:gd name="connsiteY1" fmla="*/ 0 h 2505974"/>
              <a:gd name="connsiteX2" fmla="*/ 2576708 w 3473101"/>
              <a:gd name="connsiteY2" fmla="*/ 106790 h 2505974"/>
              <a:gd name="connsiteX3" fmla="*/ 2913856 w 3473101"/>
              <a:gd name="connsiteY3" fmla="*/ 275333 h 2505974"/>
              <a:gd name="connsiteX4" fmla="*/ 3421033 w 3473101"/>
              <a:gd name="connsiteY4" fmla="*/ 1499845 h 2505974"/>
              <a:gd name="connsiteX5" fmla="*/ 3319404 w 3473101"/>
              <a:gd name="connsiteY5" fmla="*/ 1814411 h 2505974"/>
              <a:gd name="connsiteX6" fmla="*/ 2520414 w 3473101"/>
              <a:gd name="connsiteY6" fmla="*/ 2493287 h 2505974"/>
              <a:gd name="connsiteX7" fmla="*/ 2360991 w 3473101"/>
              <a:gd name="connsiteY7" fmla="*/ 2505974 h 2505974"/>
              <a:gd name="connsiteX8" fmla="*/ 1009289 w 3473101"/>
              <a:gd name="connsiteY8" fmla="*/ 2505974 h 2505974"/>
              <a:gd name="connsiteX9" fmla="*/ 907697 w 3473101"/>
              <a:gd name="connsiteY9" fmla="*/ 2500844 h 2505974"/>
              <a:gd name="connsiteX10" fmla="*/ 4885 w 3473101"/>
              <a:gd name="connsiteY10" fmla="*/ 1598033 h 2505974"/>
              <a:gd name="connsiteX11" fmla="*/ 0 w 3473101"/>
              <a:gd name="connsiteY11" fmla="*/ 1501293 h 2505974"/>
              <a:gd name="connsiteX12" fmla="*/ 0 w 3473101"/>
              <a:gd name="connsiteY12" fmla="*/ 1345189 h 2505974"/>
              <a:gd name="connsiteX13" fmla="*/ 19273 w 3473101"/>
              <a:gd name="connsiteY13" fmla="*/ 1150325 h 2505974"/>
              <a:gd name="connsiteX14" fmla="*/ 295903 w 3473101"/>
              <a:gd name="connsiteY14" fmla="*/ 633389 h 2505974"/>
              <a:gd name="connsiteX15" fmla="*/ 633052 w 3473101"/>
              <a:gd name="connsiteY15" fmla="*/ 296240 h 2505974"/>
              <a:gd name="connsiteX16" fmla="*/ 1348260 w 3473101"/>
              <a:gd name="connsiteY16" fmla="*/ 0 h 250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73101" h="2505974">
                <a:moveTo>
                  <a:pt x="1348260" y="0"/>
                </a:moveTo>
                <a:lnTo>
                  <a:pt x="2124379" y="0"/>
                </a:lnTo>
                <a:cubicBezTo>
                  <a:pt x="2281372" y="0"/>
                  <a:pt x="2436235" y="36522"/>
                  <a:pt x="2576708" y="106790"/>
                </a:cubicBezTo>
                <a:lnTo>
                  <a:pt x="2913856" y="275333"/>
                </a:lnTo>
                <a:cubicBezTo>
                  <a:pt x="3364055" y="500465"/>
                  <a:pt x="3580219" y="1022352"/>
                  <a:pt x="3421033" y="1499845"/>
                </a:cubicBezTo>
                <a:lnTo>
                  <a:pt x="3319404" y="1814411"/>
                </a:lnTo>
                <a:cubicBezTo>
                  <a:pt x="3198916" y="2175814"/>
                  <a:pt x="2887934" y="2434310"/>
                  <a:pt x="2520414" y="2493287"/>
                </a:cubicBezTo>
                <a:lnTo>
                  <a:pt x="2360991" y="2505974"/>
                </a:lnTo>
                <a:lnTo>
                  <a:pt x="1009289" y="2505974"/>
                </a:lnTo>
                <a:lnTo>
                  <a:pt x="907697" y="2500844"/>
                </a:lnTo>
                <a:cubicBezTo>
                  <a:pt x="431673" y="2452501"/>
                  <a:pt x="53229" y="2074057"/>
                  <a:pt x="4885" y="1598033"/>
                </a:cubicBezTo>
                <a:lnTo>
                  <a:pt x="0" y="1501293"/>
                </a:lnTo>
                <a:lnTo>
                  <a:pt x="0" y="1345189"/>
                </a:lnTo>
                <a:lnTo>
                  <a:pt x="19273" y="1150325"/>
                </a:lnTo>
                <a:cubicBezTo>
                  <a:pt x="58128" y="955891"/>
                  <a:pt x="153623" y="775621"/>
                  <a:pt x="295903" y="633389"/>
                </a:cubicBezTo>
                <a:lnTo>
                  <a:pt x="633052" y="296240"/>
                </a:lnTo>
                <a:cubicBezTo>
                  <a:pt x="822759" y="106533"/>
                  <a:pt x="1080024" y="0"/>
                  <a:pt x="1348260" y="0"/>
                </a:cubicBezTo>
                <a:close/>
              </a:path>
            </a:pathLst>
          </a:custGeom>
          <a:noFill/>
        </p:spPr>
      </p:pic>
      <p:sp>
        <p:nvSpPr>
          <p:cNvPr id="4" name="Text Placeholder 3">
            <a:extLst>
              <a:ext uri="{FF2B5EF4-FFF2-40B4-BE49-F238E27FC236}">
                <a16:creationId xmlns:a16="http://schemas.microsoft.com/office/drawing/2014/main" id="{48C8FCC8-56E9-1540-BEA2-377B8162228D}"/>
              </a:ext>
            </a:extLst>
          </p:cNvPr>
          <p:cNvSpPr>
            <a:spLocks noGrp="1"/>
          </p:cNvSpPr>
          <p:nvPr>
            <p:ph type="body" sz="quarter" idx="11"/>
          </p:nvPr>
        </p:nvSpPr>
        <p:spPr>
          <a:xfrm>
            <a:off x="623888" y="2539999"/>
            <a:ext cx="5535060" cy="4318001"/>
          </a:xfrm>
        </p:spPr>
        <p:txBody>
          <a:bodyPr anchor="b">
            <a:normAutofit lnSpcReduction="10000"/>
          </a:bodyPr>
          <a:lstStyle/>
          <a:p>
            <a:pPr>
              <a:lnSpc>
                <a:spcPct val="90000"/>
              </a:lnSpc>
            </a:pPr>
            <a:r>
              <a:rPr lang="et-EE" dirty="0"/>
              <a:t>F</a:t>
            </a:r>
            <a:r>
              <a:rPr lang="et-EE" dirty="0">
                <a:effectLst/>
              </a:rPr>
              <a:t>assaadi rekonstrueerimine ja soojustamine, sealhulgas eeltoodetud elementide projekteerimine, valmistamine ja paigaldamine, ning nendega kaasnevad tööd</a:t>
            </a:r>
          </a:p>
          <a:p>
            <a:pPr>
              <a:lnSpc>
                <a:spcPct val="90000"/>
              </a:lnSpc>
            </a:pPr>
            <a:r>
              <a:rPr lang="et-EE" dirty="0"/>
              <a:t>U≤0,20 W/(m²*K) (ei kohaldu eelnevalt soojustatud välisseintele).</a:t>
            </a:r>
          </a:p>
          <a:p>
            <a:pPr>
              <a:lnSpc>
                <a:spcPct val="90000"/>
              </a:lnSpc>
            </a:pPr>
            <a:r>
              <a:rPr lang="et-EE" dirty="0">
                <a:effectLst/>
              </a:rPr>
              <a:t>elemendid peavad olema tehases koostatud: kandekonstruktsioon, soojustus, ventilatsioonitorud ja elemendi välisviimistlus teostatud. Fassaadile paigaldatav element on vähemalt korterelamu ühe korruse kõrgune ja aknad paigutatakse elementi tehases. Katuse elemendid peavad olema samuti tehases koostatud. Elementide paigaldus, sh lõppviimistlus tehakse ehitusobjektil. </a:t>
            </a:r>
            <a:endParaRPr lang="et-EE" dirty="0"/>
          </a:p>
        </p:txBody>
      </p:sp>
    </p:spTree>
    <p:extLst>
      <p:ext uri="{BB962C8B-B14F-4D97-AF65-F5344CB8AC3E}">
        <p14:creationId xmlns:p14="http://schemas.microsoft.com/office/powerpoint/2010/main" val="83830333"/>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AD35120-690A-43B3-9D60-3F750A44B99D}"/>
              </a:ext>
            </a:extLst>
          </p:cNvPr>
          <p:cNvSpPr>
            <a:spLocks noGrp="1"/>
          </p:cNvSpPr>
          <p:nvPr>
            <p:ph type="title"/>
          </p:nvPr>
        </p:nvSpPr>
        <p:spPr>
          <a:xfrm>
            <a:off x="637140" y="657225"/>
            <a:ext cx="9449396" cy="745040"/>
          </a:xfrm>
        </p:spPr>
        <p:txBody>
          <a:bodyPr anchor="t">
            <a:normAutofit/>
          </a:bodyPr>
          <a:lstStyle/>
          <a:p>
            <a:r>
              <a:rPr lang="et-EE" sz="4600"/>
              <a:t>Toetatavad tegevused </a:t>
            </a:r>
          </a:p>
        </p:txBody>
      </p:sp>
      <p:sp>
        <p:nvSpPr>
          <p:cNvPr id="2" name="Text Placeholder 1">
            <a:extLst>
              <a:ext uri="{FF2B5EF4-FFF2-40B4-BE49-F238E27FC236}">
                <a16:creationId xmlns:a16="http://schemas.microsoft.com/office/drawing/2014/main" id="{1FC9542D-E65E-4397-AD13-E379337AD4BB}"/>
              </a:ext>
            </a:extLst>
          </p:cNvPr>
          <p:cNvSpPr>
            <a:spLocks noGrp="1"/>
          </p:cNvSpPr>
          <p:nvPr>
            <p:ph type="body" sz="quarter" idx="11"/>
          </p:nvPr>
        </p:nvSpPr>
        <p:spPr>
          <a:xfrm>
            <a:off x="623888" y="2147306"/>
            <a:ext cx="9452800" cy="4693762"/>
          </a:xfrm>
        </p:spPr>
        <p:txBody>
          <a:bodyPr wrap="square" anchor="b">
            <a:normAutofit lnSpcReduction="10000"/>
          </a:bodyPr>
          <a:lstStyle/>
          <a:p>
            <a:r>
              <a:rPr lang="et-EE"/>
              <a:t>Küttesüsteemi asendamine, rekonstrueerimine ja tasakaalustamine, soojussõlme asendamine tasakaalustamise protokolli koostamine.</a:t>
            </a:r>
          </a:p>
          <a:p>
            <a:pPr lvl="1"/>
            <a:r>
              <a:rPr lang="et-EE">
                <a:solidFill>
                  <a:schemeClr val="bg1"/>
                </a:solidFill>
              </a:rPr>
              <a:t>radiaatorite termostaatventiilid 18-23oC (ei kohaldu eelnevalt korteripõhiselt reguleeritavaks rekonstrueeritud küttesüsteemi puhul).</a:t>
            </a:r>
          </a:p>
          <a:p>
            <a:pPr lvl="1"/>
            <a:r>
              <a:rPr lang="et-EE">
                <a:solidFill>
                  <a:schemeClr val="bg1"/>
                </a:solidFill>
              </a:rPr>
              <a:t>ka varem rekonstrueeritud küttesüsteem tuleb uuesti tasakaalustada</a:t>
            </a:r>
          </a:p>
          <a:p>
            <a:r>
              <a:rPr lang="et-EE"/>
              <a:t>Katuse ja katuslae rekonstrueerimine, soojustamine </a:t>
            </a:r>
          </a:p>
          <a:p>
            <a:pPr lvl="1"/>
            <a:r>
              <a:rPr lang="et-EE">
                <a:solidFill>
                  <a:schemeClr val="bg1"/>
                </a:solidFill>
              </a:rPr>
              <a:t>U≤0,12 W/(m²*K) (ei kohaldu eelnevalt soojustatud katusele).</a:t>
            </a:r>
          </a:p>
          <a:p>
            <a:r>
              <a:rPr lang="et-EE"/>
              <a:t>Akende, </a:t>
            </a:r>
            <a:r>
              <a:rPr lang="et-EE" err="1"/>
              <a:t>välis</a:t>
            </a:r>
            <a:r>
              <a:rPr lang="et-EE"/>
              <a:t>- ja tuletõkkeuste vahetamine või renoveerimine</a:t>
            </a:r>
          </a:p>
          <a:p>
            <a:r>
              <a:rPr lang="et-EE"/>
              <a:t>Keldri ja </a:t>
            </a:r>
            <a:r>
              <a:rPr lang="et-EE" err="1"/>
              <a:t>vundamend</a:t>
            </a:r>
            <a:r>
              <a:rPr lang="et-EE"/>
              <a:t> rekonstrueerimine, soojustamine</a:t>
            </a:r>
          </a:p>
          <a:p>
            <a:r>
              <a:rPr lang="et-EE"/>
              <a:t>R</a:t>
            </a:r>
            <a:r>
              <a:rPr lang="et-EE">
                <a:effectLst/>
              </a:rPr>
              <a:t>õdude ja lodžade rekonstrueerimine ja asendamine, </a:t>
            </a:r>
            <a:r>
              <a:rPr lang="et-EE" b="1"/>
              <a:t>rõdu ehitamine, </a:t>
            </a:r>
            <a:r>
              <a:rPr lang="et-EE">
                <a:effectLst/>
              </a:rPr>
              <a:t>klaasi paigaldamine ning nendega kaasnevad tööd. Toetatav on muu hulgas trepikodade varikatuste vahetamine, rõdude ja rõduplaatide kinnituste parandamine ning rõdu ja lodža projektijärgne klaasimine. </a:t>
            </a:r>
          </a:p>
          <a:p>
            <a:endParaRPr lang="et-EE" dirty="0"/>
          </a:p>
        </p:txBody>
      </p:sp>
    </p:spTree>
    <p:extLst>
      <p:ext uri="{BB962C8B-B14F-4D97-AF65-F5344CB8AC3E}">
        <p14:creationId xmlns:p14="http://schemas.microsoft.com/office/powerpoint/2010/main" val="1218225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8C8FCC8-56E9-1540-BEA2-377B8162228D}"/>
              </a:ext>
            </a:extLst>
          </p:cNvPr>
          <p:cNvSpPr>
            <a:spLocks noGrp="1"/>
          </p:cNvSpPr>
          <p:nvPr>
            <p:ph type="body" sz="quarter" idx="11"/>
          </p:nvPr>
        </p:nvSpPr>
        <p:spPr>
          <a:xfrm>
            <a:off x="100186" y="2519680"/>
            <a:ext cx="5784684" cy="4338318"/>
          </a:xfrm>
        </p:spPr>
        <p:txBody>
          <a:bodyPr/>
          <a:lstStyle/>
          <a:p>
            <a:r>
              <a:rPr lang="et-EE" sz="2000" dirty="0">
                <a:solidFill>
                  <a:schemeClr val="tx1"/>
                </a:solidFill>
              </a:rPr>
              <a:t>Vee- ja kanalisatsioonisüsteemi paigaldamine, asendamine või rekonstrueerimine,</a:t>
            </a:r>
            <a:r>
              <a:rPr lang="et-EE" sz="1800" dirty="0">
                <a:solidFill>
                  <a:schemeClr val="tx1"/>
                </a:solidFill>
                <a:effectLst/>
                <a:latin typeface="Times New Roman" panose="02020603050405020304" pitchFamily="18" charset="0"/>
                <a:ea typeface="Calibri" panose="020F0502020204030204" pitchFamily="34" charset="0"/>
              </a:rPr>
              <a:t> </a:t>
            </a:r>
            <a:r>
              <a:rPr lang="et-EE" sz="1800" dirty="0">
                <a:solidFill>
                  <a:schemeClr val="tx1"/>
                </a:solidFill>
                <a:effectLst/>
                <a:ea typeface="Calibri" panose="020F0502020204030204" pitchFamily="34" charset="0"/>
              </a:rPr>
              <a:t>sealhulgas sadevee immutamiseks, kasutuselevõtuks või äravoolu viibe tekitamiseks vajalike süsteemide rajamine ja rekonstrueerimine, ning nendega kaasnevad tööd</a:t>
            </a:r>
          </a:p>
          <a:p>
            <a:r>
              <a:rPr lang="et-EE" sz="1800" dirty="0">
                <a:solidFill>
                  <a:schemeClr val="tx1"/>
                </a:solidFill>
                <a:effectLst/>
                <a:ea typeface="Times New Roman" panose="02020603050405020304" pitchFamily="18" charset="0"/>
              </a:rPr>
              <a:t>Vee- ja kanalisatsioonisüsteemi ehitamisel toetatakse sademevee kogumissüsteemi paigaldamist vähendamaks sademevee kanalisatsiooni juhitava sajuvee hulka. </a:t>
            </a:r>
          </a:p>
          <a:p>
            <a:r>
              <a:rPr lang="et-EE" dirty="0">
                <a:solidFill>
                  <a:schemeClr val="tx1"/>
                </a:solidFill>
              </a:rPr>
              <a:t>Täpsustatud on veesüsteemi tööde ulatust: hoone vee sisendist kuni korteri veearvestini ja kanalisatsioonisüsteemi korteri ühendusetest kanalisatsiooni püstikutega kuni esimese välise kogumiskaevuni.</a:t>
            </a:r>
            <a:endParaRPr lang="et-EE" sz="2000" dirty="0">
              <a:solidFill>
                <a:schemeClr val="tx1"/>
              </a:solidFill>
            </a:endParaRPr>
          </a:p>
        </p:txBody>
      </p:sp>
      <p:sp>
        <p:nvSpPr>
          <p:cNvPr id="5" name="Title 4">
            <a:extLst>
              <a:ext uri="{FF2B5EF4-FFF2-40B4-BE49-F238E27FC236}">
                <a16:creationId xmlns:a16="http://schemas.microsoft.com/office/drawing/2014/main" id="{97F2BC39-2B06-2E4A-95DF-D60874989B72}"/>
              </a:ext>
            </a:extLst>
          </p:cNvPr>
          <p:cNvSpPr>
            <a:spLocks noGrp="1"/>
          </p:cNvSpPr>
          <p:nvPr>
            <p:ph type="title"/>
          </p:nvPr>
        </p:nvSpPr>
        <p:spPr>
          <a:xfrm>
            <a:off x="344780" y="367003"/>
            <a:ext cx="7132150" cy="1284666"/>
          </a:xfrm>
          <a:prstGeom prst="rect">
            <a:avLst/>
          </a:prstGeom>
        </p:spPr>
        <p:txBody>
          <a:bodyPr/>
          <a:lstStyle/>
          <a:p>
            <a:r>
              <a:rPr lang="et-EE" dirty="0">
                <a:solidFill>
                  <a:schemeClr val="tx1"/>
                </a:solidFill>
              </a:rPr>
              <a:t>Toetatavad</a:t>
            </a:r>
            <a:r>
              <a:rPr lang="et-EE" dirty="0"/>
              <a:t> </a:t>
            </a:r>
            <a:r>
              <a:rPr lang="et-EE" dirty="0">
                <a:solidFill>
                  <a:schemeClr val="tx1"/>
                </a:solidFill>
              </a:rPr>
              <a:t>tegevused</a:t>
            </a:r>
            <a:r>
              <a:rPr lang="et-EE" dirty="0"/>
              <a:t> </a:t>
            </a:r>
            <a:endParaRPr lang="en-EE" dirty="0"/>
          </a:p>
        </p:txBody>
      </p:sp>
      <p:pic>
        <p:nvPicPr>
          <p:cNvPr id="10" name="Picture Placeholder 8">
            <a:extLst>
              <a:ext uri="{FF2B5EF4-FFF2-40B4-BE49-F238E27FC236}">
                <a16:creationId xmlns:a16="http://schemas.microsoft.com/office/drawing/2014/main" id="{AD0169F9-4418-4320-9C1E-F20CD09646DF}"/>
              </a:ext>
            </a:extLst>
          </p:cNvPr>
          <p:cNvPicPr>
            <a:picLocks noChangeAspect="1"/>
          </p:cNvPicPr>
          <p:nvPr/>
        </p:nvPicPr>
        <p:blipFill>
          <a:blip r:embed="rId3">
            <a:extLst>
              <a:ext uri="{28A0092B-C50C-407E-A947-70E740481C1C}">
                <a14:useLocalDpi xmlns:a14="http://schemas.microsoft.com/office/drawing/2010/main" val="0"/>
              </a:ext>
            </a:extLst>
          </a:blip>
          <a:srcRect l="27337" r="27337"/>
          <a:stretch/>
        </p:blipFill>
        <p:spPr>
          <a:xfrm>
            <a:off x="5884870" y="2"/>
            <a:ext cx="6315676" cy="6857999"/>
          </a:xfrm>
          <a:custGeom>
            <a:avLst/>
            <a:gdLst>
              <a:gd name="connsiteX0" fmla="*/ 3428610 w 6315676"/>
              <a:gd name="connsiteY0" fmla="*/ 0 h 6857999"/>
              <a:gd name="connsiteX1" fmla="*/ 6315676 w 6315676"/>
              <a:gd name="connsiteY1" fmla="*/ 0 h 6857999"/>
              <a:gd name="connsiteX2" fmla="*/ 6315676 w 6315676"/>
              <a:gd name="connsiteY2" fmla="*/ 6857999 h 6857999"/>
              <a:gd name="connsiteX3" fmla="*/ 3428590 w 6315676"/>
              <a:gd name="connsiteY3" fmla="*/ 6857999 h 6857999"/>
              <a:gd name="connsiteX4" fmla="*/ 3202718 w 6315676"/>
              <a:gd name="connsiteY4" fmla="*/ 6846813 h 6857999"/>
              <a:gd name="connsiteX5" fmla="*/ 1812516 w 6315676"/>
              <a:gd name="connsiteY5" fmla="*/ 6188665 h 6857999"/>
              <a:gd name="connsiteX6" fmla="*/ 669443 w 6315676"/>
              <a:gd name="connsiteY6" fmla="*/ 5045594 h 6857999"/>
              <a:gd name="connsiteX7" fmla="*/ 669443 w 6315676"/>
              <a:gd name="connsiteY7" fmla="*/ 1812693 h 6857999"/>
              <a:gd name="connsiteX8" fmla="*/ 1812516 w 6315676"/>
              <a:gd name="connsiteY8" fmla="*/ 669624 h 6857999"/>
              <a:gd name="connsiteX9" fmla="*/ 3428610 w 6315676"/>
              <a:gd name="connsiteY9"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15676" h="6857999">
                <a:moveTo>
                  <a:pt x="3428610" y="0"/>
                </a:moveTo>
                <a:lnTo>
                  <a:pt x="6315676" y="0"/>
                </a:lnTo>
                <a:lnTo>
                  <a:pt x="6315676" y="6857999"/>
                </a:lnTo>
                <a:lnTo>
                  <a:pt x="3428590" y="6857999"/>
                </a:lnTo>
                <a:lnTo>
                  <a:pt x="3202718" y="6846813"/>
                </a:lnTo>
                <a:cubicBezTo>
                  <a:pt x="2679515" y="6794849"/>
                  <a:pt x="2187539" y="6563563"/>
                  <a:pt x="1812516" y="6188665"/>
                </a:cubicBezTo>
                <a:lnTo>
                  <a:pt x="669443" y="5045594"/>
                </a:lnTo>
                <a:cubicBezTo>
                  <a:pt x="-223147" y="4152860"/>
                  <a:pt x="-223147" y="2705572"/>
                  <a:pt x="669443" y="1812693"/>
                </a:cubicBezTo>
                <a:lnTo>
                  <a:pt x="1812516" y="669624"/>
                </a:lnTo>
                <a:cubicBezTo>
                  <a:pt x="2240971" y="241023"/>
                  <a:pt x="2822466" y="0"/>
                  <a:pt x="3428610" y="0"/>
                </a:cubicBezTo>
                <a:close/>
              </a:path>
            </a:pathLst>
          </a:custGeom>
        </p:spPr>
      </p:pic>
      <p:pic>
        <p:nvPicPr>
          <p:cNvPr id="6" name="Picture Placeholder 5">
            <a:extLst>
              <a:ext uri="{FF2B5EF4-FFF2-40B4-BE49-F238E27FC236}">
                <a16:creationId xmlns:a16="http://schemas.microsoft.com/office/drawing/2014/main" id="{FF66AE3D-1749-4C17-9D13-36C49B2FBDDC}"/>
              </a:ext>
            </a:extLst>
          </p:cNvPr>
          <p:cNvPicPr>
            <a:picLocks noChangeAspect="1"/>
          </p:cNvPicPr>
          <p:nvPr/>
        </p:nvPicPr>
        <p:blipFill>
          <a:blip r:embed="rId4">
            <a:extLst>
              <a:ext uri="{28A0092B-C50C-407E-A947-70E740481C1C}">
                <a14:useLocalDpi xmlns:a14="http://schemas.microsoft.com/office/drawing/2010/main" val="0"/>
              </a:ext>
            </a:extLst>
          </a:blip>
          <a:srcRect l="19533" r="19533"/>
          <a:stretch/>
        </p:blipFill>
        <p:spPr>
          <a:xfrm>
            <a:off x="5876324" y="2"/>
            <a:ext cx="6315676" cy="6857999"/>
          </a:xfrm>
          <a:custGeom>
            <a:avLst/>
            <a:gdLst>
              <a:gd name="connsiteX0" fmla="*/ 3428610 w 6315676"/>
              <a:gd name="connsiteY0" fmla="*/ 0 h 6857999"/>
              <a:gd name="connsiteX1" fmla="*/ 6315676 w 6315676"/>
              <a:gd name="connsiteY1" fmla="*/ 0 h 6857999"/>
              <a:gd name="connsiteX2" fmla="*/ 6315676 w 6315676"/>
              <a:gd name="connsiteY2" fmla="*/ 6857999 h 6857999"/>
              <a:gd name="connsiteX3" fmla="*/ 3428590 w 6315676"/>
              <a:gd name="connsiteY3" fmla="*/ 6857999 h 6857999"/>
              <a:gd name="connsiteX4" fmla="*/ 3202718 w 6315676"/>
              <a:gd name="connsiteY4" fmla="*/ 6846813 h 6857999"/>
              <a:gd name="connsiteX5" fmla="*/ 1812516 w 6315676"/>
              <a:gd name="connsiteY5" fmla="*/ 6188665 h 6857999"/>
              <a:gd name="connsiteX6" fmla="*/ 669443 w 6315676"/>
              <a:gd name="connsiteY6" fmla="*/ 5045594 h 6857999"/>
              <a:gd name="connsiteX7" fmla="*/ 669443 w 6315676"/>
              <a:gd name="connsiteY7" fmla="*/ 1812693 h 6857999"/>
              <a:gd name="connsiteX8" fmla="*/ 1812516 w 6315676"/>
              <a:gd name="connsiteY8" fmla="*/ 669624 h 6857999"/>
              <a:gd name="connsiteX9" fmla="*/ 3428610 w 6315676"/>
              <a:gd name="connsiteY9"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15676" h="6857999">
                <a:moveTo>
                  <a:pt x="3428610" y="0"/>
                </a:moveTo>
                <a:lnTo>
                  <a:pt x="6315676" y="0"/>
                </a:lnTo>
                <a:lnTo>
                  <a:pt x="6315676" y="6857999"/>
                </a:lnTo>
                <a:lnTo>
                  <a:pt x="3428590" y="6857999"/>
                </a:lnTo>
                <a:lnTo>
                  <a:pt x="3202718" y="6846813"/>
                </a:lnTo>
                <a:cubicBezTo>
                  <a:pt x="2679515" y="6794849"/>
                  <a:pt x="2187539" y="6563563"/>
                  <a:pt x="1812516" y="6188665"/>
                </a:cubicBezTo>
                <a:lnTo>
                  <a:pt x="669443" y="5045594"/>
                </a:lnTo>
                <a:cubicBezTo>
                  <a:pt x="-223147" y="4152860"/>
                  <a:pt x="-223147" y="2705572"/>
                  <a:pt x="669443" y="1812693"/>
                </a:cubicBezTo>
                <a:lnTo>
                  <a:pt x="1812516" y="669624"/>
                </a:lnTo>
                <a:cubicBezTo>
                  <a:pt x="2240971" y="241023"/>
                  <a:pt x="2822466" y="0"/>
                  <a:pt x="3428610" y="0"/>
                </a:cubicBezTo>
                <a:close/>
              </a:path>
            </a:pathLst>
          </a:custGeom>
        </p:spPr>
      </p:pic>
    </p:spTree>
    <p:extLst>
      <p:ext uri="{BB962C8B-B14F-4D97-AF65-F5344CB8AC3E}">
        <p14:creationId xmlns:p14="http://schemas.microsoft.com/office/powerpoint/2010/main" val="1664543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F2BC39-2B06-2E4A-95DF-D60874989B72}"/>
              </a:ext>
            </a:extLst>
          </p:cNvPr>
          <p:cNvSpPr>
            <a:spLocks noGrp="1"/>
          </p:cNvSpPr>
          <p:nvPr>
            <p:ph type="title"/>
          </p:nvPr>
        </p:nvSpPr>
        <p:spPr>
          <a:xfrm>
            <a:off x="637140" y="657225"/>
            <a:ext cx="9449396" cy="745040"/>
          </a:xfrm>
        </p:spPr>
        <p:txBody>
          <a:bodyPr anchor="t">
            <a:normAutofit/>
          </a:bodyPr>
          <a:lstStyle/>
          <a:p>
            <a:r>
              <a:rPr lang="et-EE" sz="4600"/>
              <a:t>Toetatavad tegevused </a:t>
            </a:r>
            <a:endParaRPr lang="en-EE" sz="4600"/>
          </a:p>
        </p:txBody>
      </p:sp>
      <p:sp>
        <p:nvSpPr>
          <p:cNvPr id="4" name="Text Placeholder 3">
            <a:extLst>
              <a:ext uri="{FF2B5EF4-FFF2-40B4-BE49-F238E27FC236}">
                <a16:creationId xmlns:a16="http://schemas.microsoft.com/office/drawing/2014/main" id="{48C8FCC8-56E9-1540-BEA2-377B8162228D}"/>
              </a:ext>
            </a:extLst>
          </p:cNvPr>
          <p:cNvSpPr>
            <a:spLocks noGrp="1"/>
          </p:cNvSpPr>
          <p:nvPr>
            <p:ph type="body" sz="quarter" idx="11"/>
          </p:nvPr>
        </p:nvSpPr>
        <p:spPr>
          <a:xfrm>
            <a:off x="623888" y="2147306"/>
            <a:ext cx="9452800" cy="4693762"/>
          </a:xfrm>
        </p:spPr>
        <p:txBody>
          <a:bodyPr wrap="square" anchor="b">
            <a:normAutofit/>
          </a:bodyPr>
          <a:lstStyle/>
          <a:p>
            <a:pPr marL="0" indent="0">
              <a:buNone/>
            </a:pPr>
            <a:r>
              <a:rPr lang="et-EE" dirty="0"/>
              <a:t>Soojustagastusega ventilatsioonisüsteemi ehitamine või ventilatsioonisüsteemi rekonstrueerimine, mõõdistamise protokolli koostamine.</a:t>
            </a:r>
          </a:p>
          <a:p>
            <a:pPr marL="0" indent="0">
              <a:buNone/>
            </a:pPr>
            <a:r>
              <a:rPr lang="et-EE" dirty="0"/>
              <a:t>Jahutussüsteemi ehitamine või jahutusseadme integreerimine ventilatsioonisüsteemi</a:t>
            </a:r>
          </a:p>
          <a:p>
            <a:pPr marL="0" indent="0">
              <a:buNone/>
            </a:pPr>
            <a:r>
              <a:rPr lang="et-EE" dirty="0"/>
              <a:t>Lokaalse taastuvenergia kasutamiseks vajalike seadmete soetamine ja paigaldamine.</a:t>
            </a:r>
          </a:p>
          <a:p>
            <a:pPr marL="0" indent="0">
              <a:buNone/>
            </a:pPr>
            <a:r>
              <a:rPr lang="et-EE" dirty="0"/>
              <a:t>Lifti juhtimissüsteemi ja ajami osaline või täielik rekonstrueerimine või lifti asendamine või uue lifti ehitamine.</a:t>
            </a:r>
          </a:p>
          <a:p>
            <a:pPr marL="0" indent="0">
              <a:buNone/>
            </a:pPr>
            <a:endParaRPr lang="et-EE" b="1" dirty="0"/>
          </a:p>
          <a:p>
            <a:pPr marL="0" indent="0">
              <a:buNone/>
            </a:pPr>
            <a:endParaRPr lang="et-EE" b="1" dirty="0"/>
          </a:p>
          <a:p>
            <a:pPr marL="0" indent="0">
              <a:buNone/>
            </a:pPr>
            <a:endParaRPr lang="et-EE" dirty="0"/>
          </a:p>
          <a:p>
            <a:pPr marL="0" indent="0">
              <a:buNone/>
            </a:pPr>
            <a:endParaRPr lang="et-EE" dirty="0"/>
          </a:p>
        </p:txBody>
      </p:sp>
    </p:spTree>
    <p:extLst>
      <p:ext uri="{BB962C8B-B14F-4D97-AF65-F5344CB8AC3E}">
        <p14:creationId xmlns:p14="http://schemas.microsoft.com/office/powerpoint/2010/main" val="28008566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8C8FCC8-56E9-1540-BEA2-377B8162228D}"/>
              </a:ext>
            </a:extLst>
          </p:cNvPr>
          <p:cNvSpPr>
            <a:spLocks noGrp="1"/>
          </p:cNvSpPr>
          <p:nvPr>
            <p:ph type="body" sz="quarter" idx="11"/>
          </p:nvPr>
        </p:nvSpPr>
        <p:spPr>
          <a:xfrm>
            <a:off x="0" y="2647102"/>
            <a:ext cx="5995814" cy="4601594"/>
          </a:xfrm>
        </p:spPr>
        <p:txBody>
          <a:bodyPr/>
          <a:lstStyle/>
          <a:p>
            <a:r>
              <a:rPr lang="et-EE" dirty="0">
                <a:solidFill>
                  <a:schemeClr val="tx1"/>
                </a:solidFill>
              </a:rPr>
              <a:t>Üldkasutatavatel pindadel asuva hoone elektrisüsteemi asendamine või rekonstrueerimine, </a:t>
            </a:r>
            <a:r>
              <a:rPr lang="et-EE" dirty="0">
                <a:solidFill>
                  <a:schemeClr val="tx1"/>
                </a:solidFill>
                <a:effectLst/>
                <a:ea typeface="Calibri" panose="020F0502020204030204" pitchFamily="34" charset="0"/>
              </a:rPr>
              <a:t>sealhulgas ehitusseadustiku tähenduses elektriauto laadimistaristu paigaldamine ja soojussõlme välisele elektritoitele ümberlülitamise võimaluse loomine, ning nendega kaasnevad tööd</a:t>
            </a:r>
            <a:endParaRPr lang="et-EE" dirty="0">
              <a:solidFill>
                <a:schemeClr val="tx1"/>
              </a:solidFill>
            </a:endParaRPr>
          </a:p>
          <a:p>
            <a:r>
              <a:rPr lang="et-EE" dirty="0">
                <a:solidFill>
                  <a:schemeClr val="tx1"/>
                </a:solidFill>
                <a:effectLst/>
                <a:ea typeface="Arial Unicode MS"/>
              </a:rPr>
              <a:t>Hoone elektrisüsteemi rekonstrueerimisel tuleb ühtlasi tagada soojussõlme ümberlülitamise võimalus välisele elektritoitele. </a:t>
            </a:r>
          </a:p>
          <a:p>
            <a:r>
              <a:rPr lang="et-EE" dirty="0">
                <a:solidFill>
                  <a:schemeClr val="tx1"/>
                </a:solidFill>
                <a:effectLst/>
                <a:ea typeface="Calibri" panose="020F0502020204030204" pitchFamily="34" charset="0"/>
                <a:cs typeface="Times New Roman" panose="02020603050405020304" pitchFamily="18" charset="0"/>
              </a:rPr>
              <a:t>energia varustuskindluse ja tuleohutuse tagamiseks vajalike seadmete soetamine ja paigaldamine ning sellega seotud tööd;</a:t>
            </a:r>
          </a:p>
          <a:p>
            <a:r>
              <a:rPr lang="et-EE" dirty="0">
                <a:solidFill>
                  <a:schemeClr val="tx1"/>
                </a:solidFill>
              </a:rPr>
              <a:t>Täpsustatud on üldkasutatavatel pindadel asuva elektrisüsteemi tööde ulatust: hoone liitumiskilbist kuni korterite elektriarvestini. </a:t>
            </a:r>
            <a:endParaRPr lang="et-EE" dirty="0">
              <a:solidFill>
                <a:schemeClr val="tx1"/>
              </a:solidFill>
              <a:effectLst/>
              <a:ea typeface="Calibri" panose="020F0502020204030204" pitchFamily="34" charset="0"/>
              <a:cs typeface="Times New Roman" panose="02020603050405020304" pitchFamily="18" charset="0"/>
            </a:endParaRPr>
          </a:p>
          <a:p>
            <a:pPr marL="0" indent="0">
              <a:buNone/>
            </a:pPr>
            <a:r>
              <a:rPr lang="et-EE" b="1" dirty="0">
                <a:solidFill>
                  <a:schemeClr val="tx1"/>
                </a:solidFill>
                <a:effectLst/>
                <a:ea typeface="Times New Roman" panose="02020603050405020304" pitchFamily="18" charset="0"/>
              </a:rPr>
              <a:t> </a:t>
            </a:r>
            <a:endParaRPr lang="et-EE" b="1" dirty="0">
              <a:solidFill>
                <a:schemeClr val="tx1"/>
              </a:solidFill>
            </a:endParaRPr>
          </a:p>
        </p:txBody>
      </p:sp>
      <p:sp>
        <p:nvSpPr>
          <p:cNvPr id="5" name="Title 4">
            <a:extLst>
              <a:ext uri="{FF2B5EF4-FFF2-40B4-BE49-F238E27FC236}">
                <a16:creationId xmlns:a16="http://schemas.microsoft.com/office/drawing/2014/main" id="{97F2BC39-2B06-2E4A-95DF-D60874989B72}"/>
              </a:ext>
            </a:extLst>
          </p:cNvPr>
          <p:cNvSpPr>
            <a:spLocks noGrp="1"/>
          </p:cNvSpPr>
          <p:nvPr>
            <p:ph type="title"/>
          </p:nvPr>
        </p:nvSpPr>
        <p:spPr>
          <a:xfrm>
            <a:off x="261653" y="0"/>
            <a:ext cx="7132150" cy="1284666"/>
          </a:xfrm>
          <a:prstGeom prst="rect">
            <a:avLst/>
          </a:prstGeom>
        </p:spPr>
        <p:txBody>
          <a:bodyPr/>
          <a:lstStyle/>
          <a:p>
            <a:r>
              <a:rPr lang="et-EE" dirty="0">
                <a:solidFill>
                  <a:schemeClr val="tx1"/>
                </a:solidFill>
              </a:rPr>
              <a:t>Toetatavad tegevused </a:t>
            </a:r>
            <a:endParaRPr lang="en-EE" dirty="0">
              <a:solidFill>
                <a:schemeClr val="tx1"/>
              </a:solidFill>
            </a:endParaRPr>
          </a:p>
        </p:txBody>
      </p:sp>
      <p:pic>
        <p:nvPicPr>
          <p:cNvPr id="10" name="Picture Placeholder 8">
            <a:extLst>
              <a:ext uri="{FF2B5EF4-FFF2-40B4-BE49-F238E27FC236}">
                <a16:creationId xmlns:a16="http://schemas.microsoft.com/office/drawing/2014/main" id="{AD0169F9-4418-4320-9C1E-F20CD09646DF}"/>
              </a:ext>
            </a:extLst>
          </p:cNvPr>
          <p:cNvPicPr>
            <a:picLocks noChangeAspect="1"/>
          </p:cNvPicPr>
          <p:nvPr/>
        </p:nvPicPr>
        <p:blipFill>
          <a:blip r:embed="rId3">
            <a:extLst>
              <a:ext uri="{28A0092B-C50C-407E-A947-70E740481C1C}">
                <a14:useLocalDpi xmlns:a14="http://schemas.microsoft.com/office/drawing/2010/main" val="0"/>
              </a:ext>
            </a:extLst>
          </a:blip>
          <a:srcRect l="27337" r="27337"/>
          <a:stretch/>
        </p:blipFill>
        <p:spPr>
          <a:xfrm>
            <a:off x="5884870" y="2"/>
            <a:ext cx="6315676" cy="6857999"/>
          </a:xfrm>
          <a:custGeom>
            <a:avLst/>
            <a:gdLst>
              <a:gd name="connsiteX0" fmla="*/ 3428610 w 6315676"/>
              <a:gd name="connsiteY0" fmla="*/ 0 h 6857999"/>
              <a:gd name="connsiteX1" fmla="*/ 6315676 w 6315676"/>
              <a:gd name="connsiteY1" fmla="*/ 0 h 6857999"/>
              <a:gd name="connsiteX2" fmla="*/ 6315676 w 6315676"/>
              <a:gd name="connsiteY2" fmla="*/ 6857999 h 6857999"/>
              <a:gd name="connsiteX3" fmla="*/ 3428590 w 6315676"/>
              <a:gd name="connsiteY3" fmla="*/ 6857999 h 6857999"/>
              <a:gd name="connsiteX4" fmla="*/ 3202718 w 6315676"/>
              <a:gd name="connsiteY4" fmla="*/ 6846813 h 6857999"/>
              <a:gd name="connsiteX5" fmla="*/ 1812516 w 6315676"/>
              <a:gd name="connsiteY5" fmla="*/ 6188665 h 6857999"/>
              <a:gd name="connsiteX6" fmla="*/ 669443 w 6315676"/>
              <a:gd name="connsiteY6" fmla="*/ 5045594 h 6857999"/>
              <a:gd name="connsiteX7" fmla="*/ 669443 w 6315676"/>
              <a:gd name="connsiteY7" fmla="*/ 1812693 h 6857999"/>
              <a:gd name="connsiteX8" fmla="*/ 1812516 w 6315676"/>
              <a:gd name="connsiteY8" fmla="*/ 669624 h 6857999"/>
              <a:gd name="connsiteX9" fmla="*/ 3428610 w 6315676"/>
              <a:gd name="connsiteY9"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15676" h="6857999">
                <a:moveTo>
                  <a:pt x="3428610" y="0"/>
                </a:moveTo>
                <a:lnTo>
                  <a:pt x="6315676" y="0"/>
                </a:lnTo>
                <a:lnTo>
                  <a:pt x="6315676" y="6857999"/>
                </a:lnTo>
                <a:lnTo>
                  <a:pt x="3428590" y="6857999"/>
                </a:lnTo>
                <a:lnTo>
                  <a:pt x="3202718" y="6846813"/>
                </a:lnTo>
                <a:cubicBezTo>
                  <a:pt x="2679515" y="6794849"/>
                  <a:pt x="2187539" y="6563563"/>
                  <a:pt x="1812516" y="6188665"/>
                </a:cubicBezTo>
                <a:lnTo>
                  <a:pt x="669443" y="5045594"/>
                </a:lnTo>
                <a:cubicBezTo>
                  <a:pt x="-223147" y="4152860"/>
                  <a:pt x="-223147" y="2705572"/>
                  <a:pt x="669443" y="1812693"/>
                </a:cubicBezTo>
                <a:lnTo>
                  <a:pt x="1812516" y="669624"/>
                </a:lnTo>
                <a:cubicBezTo>
                  <a:pt x="2240971" y="241023"/>
                  <a:pt x="2822466" y="0"/>
                  <a:pt x="3428610" y="0"/>
                </a:cubicBezTo>
                <a:close/>
              </a:path>
            </a:pathLst>
          </a:custGeom>
        </p:spPr>
      </p:pic>
      <p:pic>
        <p:nvPicPr>
          <p:cNvPr id="6" name="Picture Placeholder 5">
            <a:extLst>
              <a:ext uri="{FF2B5EF4-FFF2-40B4-BE49-F238E27FC236}">
                <a16:creationId xmlns:a16="http://schemas.microsoft.com/office/drawing/2014/main" id="{FF66AE3D-1749-4C17-9D13-36C49B2FBDDC}"/>
              </a:ext>
            </a:extLst>
          </p:cNvPr>
          <p:cNvPicPr>
            <a:picLocks noChangeAspect="1"/>
          </p:cNvPicPr>
          <p:nvPr/>
        </p:nvPicPr>
        <p:blipFill>
          <a:blip r:embed="rId4">
            <a:extLst>
              <a:ext uri="{28A0092B-C50C-407E-A947-70E740481C1C}">
                <a14:useLocalDpi xmlns:a14="http://schemas.microsoft.com/office/drawing/2010/main" val="0"/>
              </a:ext>
            </a:extLst>
          </a:blip>
          <a:srcRect l="19303" r="19303"/>
          <a:stretch/>
        </p:blipFill>
        <p:spPr>
          <a:xfrm>
            <a:off x="5876324" y="1"/>
            <a:ext cx="6315676" cy="6857999"/>
          </a:xfrm>
          <a:custGeom>
            <a:avLst/>
            <a:gdLst>
              <a:gd name="connsiteX0" fmla="*/ 3428610 w 6315676"/>
              <a:gd name="connsiteY0" fmla="*/ 0 h 6857999"/>
              <a:gd name="connsiteX1" fmla="*/ 6315676 w 6315676"/>
              <a:gd name="connsiteY1" fmla="*/ 0 h 6857999"/>
              <a:gd name="connsiteX2" fmla="*/ 6315676 w 6315676"/>
              <a:gd name="connsiteY2" fmla="*/ 6857999 h 6857999"/>
              <a:gd name="connsiteX3" fmla="*/ 3428590 w 6315676"/>
              <a:gd name="connsiteY3" fmla="*/ 6857999 h 6857999"/>
              <a:gd name="connsiteX4" fmla="*/ 3202718 w 6315676"/>
              <a:gd name="connsiteY4" fmla="*/ 6846813 h 6857999"/>
              <a:gd name="connsiteX5" fmla="*/ 1812516 w 6315676"/>
              <a:gd name="connsiteY5" fmla="*/ 6188665 h 6857999"/>
              <a:gd name="connsiteX6" fmla="*/ 669443 w 6315676"/>
              <a:gd name="connsiteY6" fmla="*/ 5045594 h 6857999"/>
              <a:gd name="connsiteX7" fmla="*/ 669443 w 6315676"/>
              <a:gd name="connsiteY7" fmla="*/ 1812693 h 6857999"/>
              <a:gd name="connsiteX8" fmla="*/ 1812516 w 6315676"/>
              <a:gd name="connsiteY8" fmla="*/ 669624 h 6857999"/>
              <a:gd name="connsiteX9" fmla="*/ 3428610 w 6315676"/>
              <a:gd name="connsiteY9"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15676" h="6857999">
                <a:moveTo>
                  <a:pt x="3428610" y="0"/>
                </a:moveTo>
                <a:lnTo>
                  <a:pt x="6315676" y="0"/>
                </a:lnTo>
                <a:lnTo>
                  <a:pt x="6315676" y="6857999"/>
                </a:lnTo>
                <a:lnTo>
                  <a:pt x="3428590" y="6857999"/>
                </a:lnTo>
                <a:lnTo>
                  <a:pt x="3202718" y="6846813"/>
                </a:lnTo>
                <a:cubicBezTo>
                  <a:pt x="2679515" y="6794849"/>
                  <a:pt x="2187539" y="6563563"/>
                  <a:pt x="1812516" y="6188665"/>
                </a:cubicBezTo>
                <a:lnTo>
                  <a:pt x="669443" y="5045594"/>
                </a:lnTo>
                <a:cubicBezTo>
                  <a:pt x="-223147" y="4152860"/>
                  <a:pt x="-223147" y="2705572"/>
                  <a:pt x="669443" y="1812693"/>
                </a:cubicBezTo>
                <a:lnTo>
                  <a:pt x="1812516" y="669624"/>
                </a:lnTo>
                <a:cubicBezTo>
                  <a:pt x="2240971" y="241023"/>
                  <a:pt x="2822466" y="0"/>
                  <a:pt x="3428610" y="0"/>
                </a:cubicBezTo>
                <a:close/>
              </a:path>
            </a:pathLst>
          </a:custGeom>
        </p:spPr>
      </p:pic>
    </p:spTree>
    <p:extLst>
      <p:ext uri="{BB962C8B-B14F-4D97-AF65-F5344CB8AC3E}">
        <p14:creationId xmlns:p14="http://schemas.microsoft.com/office/powerpoint/2010/main" val="12942541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F2BC39-2B06-2E4A-95DF-D60874989B72}"/>
              </a:ext>
            </a:extLst>
          </p:cNvPr>
          <p:cNvSpPr>
            <a:spLocks noGrp="1"/>
          </p:cNvSpPr>
          <p:nvPr>
            <p:ph type="title"/>
          </p:nvPr>
        </p:nvSpPr>
        <p:spPr>
          <a:xfrm>
            <a:off x="637140" y="657225"/>
            <a:ext cx="9449396" cy="745040"/>
          </a:xfrm>
        </p:spPr>
        <p:txBody>
          <a:bodyPr anchor="t">
            <a:normAutofit/>
          </a:bodyPr>
          <a:lstStyle/>
          <a:p>
            <a:r>
              <a:rPr lang="et-EE" sz="4600"/>
              <a:t>Toetatavad tegevused </a:t>
            </a:r>
            <a:endParaRPr lang="en-EE" sz="4600"/>
          </a:p>
        </p:txBody>
      </p:sp>
      <p:sp>
        <p:nvSpPr>
          <p:cNvPr id="4" name="Text Placeholder 3">
            <a:extLst>
              <a:ext uri="{FF2B5EF4-FFF2-40B4-BE49-F238E27FC236}">
                <a16:creationId xmlns:a16="http://schemas.microsoft.com/office/drawing/2014/main" id="{48C8FCC8-56E9-1540-BEA2-377B8162228D}"/>
              </a:ext>
            </a:extLst>
          </p:cNvPr>
          <p:cNvSpPr>
            <a:spLocks noGrp="1"/>
          </p:cNvSpPr>
          <p:nvPr>
            <p:ph type="body" sz="quarter" idx="11"/>
          </p:nvPr>
        </p:nvSpPr>
        <p:spPr>
          <a:xfrm>
            <a:off x="623888" y="2147306"/>
            <a:ext cx="9452800" cy="4693762"/>
          </a:xfrm>
        </p:spPr>
        <p:txBody>
          <a:bodyPr wrap="square" anchor="b">
            <a:normAutofit/>
          </a:bodyPr>
          <a:lstStyle/>
          <a:p>
            <a:pPr marL="0" indent="0">
              <a:buNone/>
            </a:pPr>
            <a:endParaRPr lang="et-EE">
              <a:effectLst/>
            </a:endParaRPr>
          </a:p>
          <a:p>
            <a:pPr>
              <a:spcAft>
                <a:spcPts val="800"/>
              </a:spcAft>
            </a:pPr>
            <a:r>
              <a:rPr lang="et-EE">
                <a:effectLst/>
              </a:rPr>
              <a:t>üldkasutatavate pindade ja korterite akende soojustuse tasapinda paigaldamine ning kütte- ning ventilatsioonisüsteemi väljaehitamisest tuleneva siseviimistluse taastamine;</a:t>
            </a:r>
          </a:p>
          <a:p>
            <a:pPr>
              <a:spcAft>
                <a:spcPts val="800"/>
              </a:spcAft>
            </a:pPr>
            <a:r>
              <a:rPr lang="et-EE">
                <a:effectLst/>
              </a:rPr>
              <a:t> hoonesse sisse- ja väljapääsu tagamiseks panduse ehitamine või paigaldamine, tuulekoja rekonstrueerimine, käsipuude paigaldamine, invatõstuki paigaldamine ning standardile EVS-EN 81-70 või samaväärsetele nõuetele vastava lifti ehitamine ja nendega kaasnevad tööd;</a:t>
            </a:r>
          </a:p>
          <a:p>
            <a:pPr>
              <a:spcAft>
                <a:spcPts val="800"/>
              </a:spcAft>
            </a:pPr>
            <a:r>
              <a:rPr lang="et-EE">
                <a:effectLst/>
              </a:rPr>
              <a:t>hoone kaugküttevõrguga liitumisega kaasnevad tööd kinnistu piirides;</a:t>
            </a:r>
          </a:p>
          <a:p>
            <a:pPr>
              <a:spcAft>
                <a:spcPts val="800"/>
              </a:spcAft>
            </a:pPr>
            <a:r>
              <a:rPr lang="et-EE"/>
              <a:t>j</a:t>
            </a:r>
            <a:r>
              <a:rPr lang="et-EE">
                <a:effectLst/>
              </a:rPr>
              <a:t>äätmemaja ehitamine või rekonstrueerimine või süva kogumismahuti soetamine ja paigaldamine;</a:t>
            </a:r>
          </a:p>
          <a:p>
            <a:pPr>
              <a:spcAft>
                <a:spcPts val="800"/>
              </a:spcAft>
            </a:pPr>
            <a:r>
              <a:rPr lang="et-EE">
                <a:effectLst/>
              </a:rPr>
              <a:t>rattaparkla ehitamine või rekonstrueerimine;</a:t>
            </a:r>
          </a:p>
          <a:p>
            <a:endParaRPr lang="et-EE"/>
          </a:p>
        </p:txBody>
      </p:sp>
    </p:spTree>
    <p:extLst>
      <p:ext uri="{BB962C8B-B14F-4D97-AF65-F5344CB8AC3E}">
        <p14:creationId xmlns:p14="http://schemas.microsoft.com/office/powerpoint/2010/main" val="25751691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F2BC39-2B06-2E4A-95DF-D60874989B72}"/>
              </a:ext>
            </a:extLst>
          </p:cNvPr>
          <p:cNvSpPr>
            <a:spLocks noGrp="1"/>
          </p:cNvSpPr>
          <p:nvPr>
            <p:ph type="title"/>
          </p:nvPr>
        </p:nvSpPr>
        <p:spPr>
          <a:xfrm>
            <a:off x="623887" y="658801"/>
            <a:ext cx="6119813" cy="1788977"/>
          </a:xfrm>
        </p:spPr>
        <p:txBody>
          <a:bodyPr>
            <a:normAutofit/>
          </a:bodyPr>
          <a:lstStyle/>
          <a:p>
            <a:r>
              <a:rPr lang="et-EE" dirty="0"/>
              <a:t>Erisused</a:t>
            </a:r>
            <a:endParaRPr lang="en-EE" dirty="0"/>
          </a:p>
        </p:txBody>
      </p:sp>
      <p:pic>
        <p:nvPicPr>
          <p:cNvPr id="6" name="Picture Placeholder 8">
            <a:extLst>
              <a:ext uri="{FF2B5EF4-FFF2-40B4-BE49-F238E27FC236}">
                <a16:creationId xmlns:a16="http://schemas.microsoft.com/office/drawing/2014/main" id="{36AD019A-6B68-4614-91FC-5172AFD2E519}"/>
              </a:ext>
            </a:extLst>
          </p:cNvPr>
          <p:cNvPicPr>
            <a:picLocks noChangeAspect="1"/>
          </p:cNvPicPr>
          <p:nvPr/>
        </p:nvPicPr>
        <p:blipFill>
          <a:blip r:embed="rId3">
            <a:extLst>
              <a:ext uri="{28A0092B-C50C-407E-A947-70E740481C1C}">
                <a14:useLocalDpi xmlns:a14="http://schemas.microsoft.com/office/drawing/2010/main" val="0"/>
              </a:ext>
            </a:extLst>
          </a:blip>
          <a:srcRect l="15837" r="15908" b="2"/>
          <a:stretch/>
        </p:blipFill>
        <p:spPr>
          <a:xfrm>
            <a:off x="6068285" y="2276475"/>
            <a:ext cx="5489404" cy="3960813"/>
          </a:xfrm>
          <a:custGeom>
            <a:avLst/>
            <a:gdLst>
              <a:gd name="connsiteX0" fmla="*/ 1348260 w 3473101"/>
              <a:gd name="connsiteY0" fmla="*/ 0 h 2505974"/>
              <a:gd name="connsiteX1" fmla="*/ 2124379 w 3473101"/>
              <a:gd name="connsiteY1" fmla="*/ 0 h 2505974"/>
              <a:gd name="connsiteX2" fmla="*/ 2576708 w 3473101"/>
              <a:gd name="connsiteY2" fmla="*/ 106790 h 2505974"/>
              <a:gd name="connsiteX3" fmla="*/ 2913856 w 3473101"/>
              <a:gd name="connsiteY3" fmla="*/ 275333 h 2505974"/>
              <a:gd name="connsiteX4" fmla="*/ 3421033 w 3473101"/>
              <a:gd name="connsiteY4" fmla="*/ 1499845 h 2505974"/>
              <a:gd name="connsiteX5" fmla="*/ 3319404 w 3473101"/>
              <a:gd name="connsiteY5" fmla="*/ 1814411 h 2505974"/>
              <a:gd name="connsiteX6" fmla="*/ 2520414 w 3473101"/>
              <a:gd name="connsiteY6" fmla="*/ 2493287 h 2505974"/>
              <a:gd name="connsiteX7" fmla="*/ 2360991 w 3473101"/>
              <a:gd name="connsiteY7" fmla="*/ 2505974 h 2505974"/>
              <a:gd name="connsiteX8" fmla="*/ 1009289 w 3473101"/>
              <a:gd name="connsiteY8" fmla="*/ 2505974 h 2505974"/>
              <a:gd name="connsiteX9" fmla="*/ 907697 w 3473101"/>
              <a:gd name="connsiteY9" fmla="*/ 2500844 h 2505974"/>
              <a:gd name="connsiteX10" fmla="*/ 4885 w 3473101"/>
              <a:gd name="connsiteY10" fmla="*/ 1598033 h 2505974"/>
              <a:gd name="connsiteX11" fmla="*/ 0 w 3473101"/>
              <a:gd name="connsiteY11" fmla="*/ 1501293 h 2505974"/>
              <a:gd name="connsiteX12" fmla="*/ 0 w 3473101"/>
              <a:gd name="connsiteY12" fmla="*/ 1345189 h 2505974"/>
              <a:gd name="connsiteX13" fmla="*/ 19273 w 3473101"/>
              <a:gd name="connsiteY13" fmla="*/ 1150325 h 2505974"/>
              <a:gd name="connsiteX14" fmla="*/ 295903 w 3473101"/>
              <a:gd name="connsiteY14" fmla="*/ 633389 h 2505974"/>
              <a:gd name="connsiteX15" fmla="*/ 633052 w 3473101"/>
              <a:gd name="connsiteY15" fmla="*/ 296240 h 2505974"/>
              <a:gd name="connsiteX16" fmla="*/ 1348260 w 3473101"/>
              <a:gd name="connsiteY16" fmla="*/ 0 h 250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73101" h="2505974">
                <a:moveTo>
                  <a:pt x="1348260" y="0"/>
                </a:moveTo>
                <a:lnTo>
                  <a:pt x="2124379" y="0"/>
                </a:lnTo>
                <a:cubicBezTo>
                  <a:pt x="2281372" y="0"/>
                  <a:pt x="2436235" y="36522"/>
                  <a:pt x="2576708" y="106790"/>
                </a:cubicBezTo>
                <a:lnTo>
                  <a:pt x="2913856" y="275333"/>
                </a:lnTo>
                <a:cubicBezTo>
                  <a:pt x="3364055" y="500465"/>
                  <a:pt x="3580219" y="1022352"/>
                  <a:pt x="3421033" y="1499845"/>
                </a:cubicBezTo>
                <a:lnTo>
                  <a:pt x="3319404" y="1814411"/>
                </a:lnTo>
                <a:cubicBezTo>
                  <a:pt x="3198916" y="2175814"/>
                  <a:pt x="2887934" y="2434310"/>
                  <a:pt x="2520414" y="2493287"/>
                </a:cubicBezTo>
                <a:lnTo>
                  <a:pt x="2360991" y="2505974"/>
                </a:lnTo>
                <a:lnTo>
                  <a:pt x="1009289" y="2505974"/>
                </a:lnTo>
                <a:lnTo>
                  <a:pt x="907697" y="2500844"/>
                </a:lnTo>
                <a:cubicBezTo>
                  <a:pt x="431673" y="2452501"/>
                  <a:pt x="53229" y="2074057"/>
                  <a:pt x="4885" y="1598033"/>
                </a:cubicBezTo>
                <a:lnTo>
                  <a:pt x="0" y="1501293"/>
                </a:lnTo>
                <a:lnTo>
                  <a:pt x="0" y="1345189"/>
                </a:lnTo>
                <a:lnTo>
                  <a:pt x="19273" y="1150325"/>
                </a:lnTo>
                <a:cubicBezTo>
                  <a:pt x="58128" y="955891"/>
                  <a:pt x="153623" y="775621"/>
                  <a:pt x="295903" y="633389"/>
                </a:cubicBezTo>
                <a:lnTo>
                  <a:pt x="633052" y="296240"/>
                </a:lnTo>
                <a:cubicBezTo>
                  <a:pt x="822759" y="106533"/>
                  <a:pt x="1080024" y="0"/>
                  <a:pt x="1348260" y="0"/>
                </a:cubicBezTo>
                <a:close/>
              </a:path>
            </a:pathLst>
          </a:custGeom>
          <a:noFill/>
        </p:spPr>
      </p:pic>
      <p:sp>
        <p:nvSpPr>
          <p:cNvPr id="4" name="Text Placeholder 3">
            <a:extLst>
              <a:ext uri="{FF2B5EF4-FFF2-40B4-BE49-F238E27FC236}">
                <a16:creationId xmlns:a16="http://schemas.microsoft.com/office/drawing/2014/main" id="{48C8FCC8-56E9-1540-BEA2-377B8162228D}"/>
              </a:ext>
            </a:extLst>
          </p:cNvPr>
          <p:cNvSpPr>
            <a:spLocks noGrp="1"/>
          </p:cNvSpPr>
          <p:nvPr>
            <p:ph type="body" sz="quarter" idx="11"/>
          </p:nvPr>
        </p:nvSpPr>
        <p:spPr>
          <a:xfrm>
            <a:off x="623888" y="2539999"/>
            <a:ext cx="5535060" cy="4318001"/>
          </a:xfrm>
        </p:spPr>
        <p:txBody>
          <a:bodyPr anchor="b">
            <a:normAutofit/>
          </a:bodyPr>
          <a:lstStyle/>
          <a:p>
            <a:r>
              <a:rPr lang="et-EE"/>
              <a:t>Miljööalade ja muinsuskaitse erisused.</a:t>
            </a:r>
          </a:p>
          <a:p>
            <a:r>
              <a:rPr lang="et-EE"/>
              <a:t>Peab saama klassi võrra paremaks.</a:t>
            </a:r>
          </a:p>
          <a:p>
            <a:r>
              <a:rPr lang="et-EE"/>
              <a:t>Aknaid ei pea vahetama, kui puudub KOV/Muinsuskaitseameti luba.</a:t>
            </a:r>
          </a:p>
          <a:p>
            <a:r>
              <a:rPr lang="et-EE"/>
              <a:t>Fassaad võib olla vähem soojustatud või üldse soojustamata, kui KOV/Muinsuskaitseamet on keelanud seinte lisasoojustamise.</a:t>
            </a:r>
          </a:p>
          <a:p>
            <a:r>
              <a:rPr lang="et-EE"/>
              <a:t>Toetuse saamiseks tuleb energiatõhususarvu väärtust tõsta klassi võrra.</a:t>
            </a:r>
          </a:p>
          <a:p>
            <a:r>
              <a:rPr lang="et-EE"/>
              <a:t>Ventilatsiooninõuetes erisused puuduvad.</a:t>
            </a:r>
          </a:p>
        </p:txBody>
      </p:sp>
    </p:spTree>
    <p:extLst>
      <p:ext uri="{BB962C8B-B14F-4D97-AF65-F5344CB8AC3E}">
        <p14:creationId xmlns:p14="http://schemas.microsoft.com/office/powerpoint/2010/main" val="143770835"/>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B263C-9E80-D681-111A-01E61A756513}"/>
              </a:ext>
            </a:extLst>
          </p:cNvPr>
          <p:cNvSpPr>
            <a:spLocks noGrp="1"/>
          </p:cNvSpPr>
          <p:nvPr>
            <p:ph type="title"/>
          </p:nvPr>
        </p:nvSpPr>
        <p:spPr>
          <a:xfrm>
            <a:off x="623888" y="657225"/>
            <a:ext cx="10944225" cy="745040"/>
          </a:xfrm>
        </p:spPr>
        <p:txBody>
          <a:bodyPr anchor="t">
            <a:normAutofit/>
          </a:bodyPr>
          <a:lstStyle/>
          <a:p>
            <a:r>
              <a:rPr lang="et-EE" sz="4600"/>
              <a:t>Abikõlblikud kulud</a:t>
            </a:r>
          </a:p>
        </p:txBody>
      </p:sp>
      <p:pic>
        <p:nvPicPr>
          <p:cNvPr id="6" name="Picture Placeholder 5" descr="A child on a rope bridge&#10;&#10;Description automatically generated">
            <a:extLst>
              <a:ext uri="{FF2B5EF4-FFF2-40B4-BE49-F238E27FC236}">
                <a16:creationId xmlns:a16="http://schemas.microsoft.com/office/drawing/2014/main" id="{69BE3D9E-4244-EC3B-AB9F-C56D730F49C5}"/>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14157" r="24371" b="-2"/>
          <a:stretch/>
        </p:blipFill>
        <p:spPr>
          <a:xfrm>
            <a:off x="5876324" y="2"/>
            <a:ext cx="6315676" cy="6857999"/>
          </a:xfrm>
          <a:noFill/>
        </p:spPr>
      </p:pic>
      <p:sp>
        <p:nvSpPr>
          <p:cNvPr id="4" name="Text Placeholder 3">
            <a:extLst>
              <a:ext uri="{FF2B5EF4-FFF2-40B4-BE49-F238E27FC236}">
                <a16:creationId xmlns:a16="http://schemas.microsoft.com/office/drawing/2014/main" id="{3AB7EE6F-6975-A5E0-634D-D973E6E7EE35}"/>
              </a:ext>
            </a:extLst>
          </p:cNvPr>
          <p:cNvSpPr>
            <a:spLocks noGrp="1"/>
          </p:cNvSpPr>
          <p:nvPr>
            <p:ph type="body" sz="quarter" idx="11"/>
          </p:nvPr>
        </p:nvSpPr>
        <p:spPr>
          <a:xfrm>
            <a:off x="623888" y="2539999"/>
            <a:ext cx="5535060" cy="4318001"/>
          </a:xfrm>
        </p:spPr>
        <p:txBody>
          <a:bodyPr anchor="b">
            <a:normAutofit/>
          </a:bodyPr>
          <a:lstStyle/>
          <a:p>
            <a:pPr marL="285750" indent="-285750">
              <a:buFont typeface="Arial" panose="020B0604020202020204" pitchFamily="34" charset="0"/>
              <a:buChar char="•"/>
            </a:pPr>
            <a:r>
              <a:rPr lang="et-EE" dirty="0"/>
              <a:t>mänguväljaku ehitamine või rekonstrueerimine; </a:t>
            </a:r>
          </a:p>
          <a:p>
            <a:pPr marL="285750" indent="-285750">
              <a:buFont typeface="Arial" panose="020B0604020202020204" pitchFamily="34" charset="0"/>
              <a:buChar char="•"/>
            </a:pPr>
            <a:r>
              <a:rPr lang="et-EE" dirty="0"/>
              <a:t>välimööbli soetamine ja paigaldamine;</a:t>
            </a:r>
          </a:p>
        </p:txBody>
      </p:sp>
    </p:spTree>
    <p:extLst>
      <p:ext uri="{BB962C8B-B14F-4D97-AF65-F5344CB8AC3E}">
        <p14:creationId xmlns:p14="http://schemas.microsoft.com/office/powerpoint/2010/main" val="26636725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EE1036B-0F50-7076-24D3-34E0C34AA079}"/>
              </a:ext>
            </a:extLst>
          </p:cNvPr>
          <p:cNvSpPr>
            <a:spLocks noGrp="1"/>
          </p:cNvSpPr>
          <p:nvPr>
            <p:ph type="title"/>
          </p:nvPr>
        </p:nvSpPr>
        <p:spPr>
          <a:xfrm>
            <a:off x="623887" y="658801"/>
            <a:ext cx="6119813" cy="1788977"/>
          </a:xfrm>
        </p:spPr>
        <p:txBody>
          <a:bodyPr>
            <a:normAutofit/>
          </a:bodyPr>
          <a:lstStyle/>
          <a:p>
            <a:r>
              <a:rPr lang="et-EE" dirty="0"/>
              <a:t>TAOTLEJA JA </a:t>
            </a:r>
            <a:br>
              <a:rPr lang="et-EE" dirty="0"/>
            </a:br>
            <a:r>
              <a:rPr lang="et-EE" dirty="0"/>
              <a:t>TAOTLUS</a:t>
            </a:r>
          </a:p>
        </p:txBody>
      </p:sp>
      <p:pic>
        <p:nvPicPr>
          <p:cNvPr id="8" name="Picture 7" descr="A long shot of a beach&#10;&#10;Description automatically generated">
            <a:extLst>
              <a:ext uri="{FF2B5EF4-FFF2-40B4-BE49-F238E27FC236}">
                <a16:creationId xmlns:a16="http://schemas.microsoft.com/office/drawing/2014/main" id="{70AE89F1-C414-B7C3-2484-FFAF72FB24DD}"/>
              </a:ext>
            </a:extLst>
          </p:cNvPr>
          <p:cNvPicPr>
            <a:picLocks noChangeAspect="1"/>
          </p:cNvPicPr>
          <p:nvPr/>
        </p:nvPicPr>
        <p:blipFill rotWithShape="1">
          <a:blip r:embed="rId2">
            <a:extLst>
              <a:ext uri="{28A0092B-C50C-407E-A947-70E740481C1C}">
                <a14:useLocalDpi xmlns:a14="http://schemas.microsoft.com/office/drawing/2010/main" val="0"/>
              </a:ext>
            </a:extLst>
          </a:blip>
          <a:srcRect r="7736" b="-1"/>
          <a:stretch/>
        </p:blipFill>
        <p:spPr>
          <a:xfrm>
            <a:off x="6068285" y="2276475"/>
            <a:ext cx="5489404" cy="3960813"/>
          </a:xfrm>
          <a:custGeom>
            <a:avLst/>
            <a:gdLst>
              <a:gd name="connsiteX0" fmla="*/ 1348260 w 3473101"/>
              <a:gd name="connsiteY0" fmla="*/ 0 h 2505974"/>
              <a:gd name="connsiteX1" fmla="*/ 2124379 w 3473101"/>
              <a:gd name="connsiteY1" fmla="*/ 0 h 2505974"/>
              <a:gd name="connsiteX2" fmla="*/ 2576708 w 3473101"/>
              <a:gd name="connsiteY2" fmla="*/ 106790 h 2505974"/>
              <a:gd name="connsiteX3" fmla="*/ 2913856 w 3473101"/>
              <a:gd name="connsiteY3" fmla="*/ 275333 h 2505974"/>
              <a:gd name="connsiteX4" fmla="*/ 3421033 w 3473101"/>
              <a:gd name="connsiteY4" fmla="*/ 1499845 h 2505974"/>
              <a:gd name="connsiteX5" fmla="*/ 3319404 w 3473101"/>
              <a:gd name="connsiteY5" fmla="*/ 1814411 h 2505974"/>
              <a:gd name="connsiteX6" fmla="*/ 2520414 w 3473101"/>
              <a:gd name="connsiteY6" fmla="*/ 2493287 h 2505974"/>
              <a:gd name="connsiteX7" fmla="*/ 2360991 w 3473101"/>
              <a:gd name="connsiteY7" fmla="*/ 2505974 h 2505974"/>
              <a:gd name="connsiteX8" fmla="*/ 1009289 w 3473101"/>
              <a:gd name="connsiteY8" fmla="*/ 2505974 h 2505974"/>
              <a:gd name="connsiteX9" fmla="*/ 907697 w 3473101"/>
              <a:gd name="connsiteY9" fmla="*/ 2500844 h 2505974"/>
              <a:gd name="connsiteX10" fmla="*/ 4885 w 3473101"/>
              <a:gd name="connsiteY10" fmla="*/ 1598033 h 2505974"/>
              <a:gd name="connsiteX11" fmla="*/ 0 w 3473101"/>
              <a:gd name="connsiteY11" fmla="*/ 1501293 h 2505974"/>
              <a:gd name="connsiteX12" fmla="*/ 0 w 3473101"/>
              <a:gd name="connsiteY12" fmla="*/ 1345189 h 2505974"/>
              <a:gd name="connsiteX13" fmla="*/ 19273 w 3473101"/>
              <a:gd name="connsiteY13" fmla="*/ 1150325 h 2505974"/>
              <a:gd name="connsiteX14" fmla="*/ 295903 w 3473101"/>
              <a:gd name="connsiteY14" fmla="*/ 633389 h 2505974"/>
              <a:gd name="connsiteX15" fmla="*/ 633052 w 3473101"/>
              <a:gd name="connsiteY15" fmla="*/ 296240 h 2505974"/>
              <a:gd name="connsiteX16" fmla="*/ 1348260 w 3473101"/>
              <a:gd name="connsiteY16" fmla="*/ 0 h 250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73101" h="2505974">
                <a:moveTo>
                  <a:pt x="1348260" y="0"/>
                </a:moveTo>
                <a:lnTo>
                  <a:pt x="2124379" y="0"/>
                </a:lnTo>
                <a:cubicBezTo>
                  <a:pt x="2281372" y="0"/>
                  <a:pt x="2436235" y="36522"/>
                  <a:pt x="2576708" y="106790"/>
                </a:cubicBezTo>
                <a:lnTo>
                  <a:pt x="2913856" y="275333"/>
                </a:lnTo>
                <a:cubicBezTo>
                  <a:pt x="3364055" y="500465"/>
                  <a:pt x="3580219" y="1022352"/>
                  <a:pt x="3421033" y="1499845"/>
                </a:cubicBezTo>
                <a:lnTo>
                  <a:pt x="3319404" y="1814411"/>
                </a:lnTo>
                <a:cubicBezTo>
                  <a:pt x="3198916" y="2175814"/>
                  <a:pt x="2887934" y="2434310"/>
                  <a:pt x="2520414" y="2493287"/>
                </a:cubicBezTo>
                <a:lnTo>
                  <a:pt x="2360991" y="2505974"/>
                </a:lnTo>
                <a:lnTo>
                  <a:pt x="1009289" y="2505974"/>
                </a:lnTo>
                <a:lnTo>
                  <a:pt x="907697" y="2500844"/>
                </a:lnTo>
                <a:cubicBezTo>
                  <a:pt x="431673" y="2452501"/>
                  <a:pt x="53229" y="2074057"/>
                  <a:pt x="4885" y="1598033"/>
                </a:cubicBezTo>
                <a:lnTo>
                  <a:pt x="0" y="1501293"/>
                </a:lnTo>
                <a:lnTo>
                  <a:pt x="0" y="1345189"/>
                </a:lnTo>
                <a:lnTo>
                  <a:pt x="19273" y="1150325"/>
                </a:lnTo>
                <a:cubicBezTo>
                  <a:pt x="58128" y="955891"/>
                  <a:pt x="153623" y="775621"/>
                  <a:pt x="295903" y="633389"/>
                </a:cubicBezTo>
                <a:lnTo>
                  <a:pt x="633052" y="296240"/>
                </a:lnTo>
                <a:cubicBezTo>
                  <a:pt x="822759" y="106533"/>
                  <a:pt x="1080024" y="0"/>
                  <a:pt x="1348260" y="0"/>
                </a:cubicBezTo>
                <a:close/>
              </a:path>
            </a:pathLst>
          </a:custGeom>
          <a:noFill/>
        </p:spPr>
      </p:pic>
      <p:sp>
        <p:nvSpPr>
          <p:cNvPr id="2" name="Text Placeholder 1">
            <a:extLst>
              <a:ext uri="{FF2B5EF4-FFF2-40B4-BE49-F238E27FC236}">
                <a16:creationId xmlns:a16="http://schemas.microsoft.com/office/drawing/2014/main" id="{BE14CD7C-623D-1D8A-6487-CD2DB4F913EC}"/>
              </a:ext>
            </a:extLst>
          </p:cNvPr>
          <p:cNvSpPr>
            <a:spLocks noGrp="1"/>
          </p:cNvSpPr>
          <p:nvPr>
            <p:ph type="body" sz="quarter" idx="11"/>
          </p:nvPr>
        </p:nvSpPr>
        <p:spPr>
          <a:xfrm>
            <a:off x="517224" y="2060814"/>
            <a:ext cx="5755647" cy="5167424"/>
          </a:xfrm>
        </p:spPr>
        <p:txBody>
          <a:bodyPr anchor="b">
            <a:normAutofit/>
          </a:bodyPr>
          <a:lstStyle/>
          <a:p>
            <a:pPr>
              <a:lnSpc>
                <a:spcPct val="90000"/>
              </a:lnSpc>
            </a:pPr>
            <a:r>
              <a:rPr lang="et-EE" dirty="0"/>
              <a:t>Taotlejaks on korteriühistu. KOV on võrdsustatud eraisikuga. </a:t>
            </a:r>
          </a:p>
          <a:p>
            <a:pPr>
              <a:lnSpc>
                <a:spcPct val="90000"/>
              </a:lnSpc>
            </a:pPr>
            <a:r>
              <a:rPr lang="et-EE" dirty="0"/>
              <a:t>Kortermaja peab olema kasutuses.</a:t>
            </a:r>
          </a:p>
          <a:p>
            <a:pPr>
              <a:lnSpc>
                <a:spcPct val="90000"/>
              </a:lnSpc>
            </a:pPr>
            <a:r>
              <a:rPr lang="et-EE" dirty="0"/>
              <a:t>Viie korteriga kortermaja puhul – 5 erinevat omanikku.</a:t>
            </a:r>
          </a:p>
        </p:txBody>
      </p:sp>
    </p:spTree>
    <p:extLst>
      <p:ext uri="{BB962C8B-B14F-4D97-AF65-F5344CB8AC3E}">
        <p14:creationId xmlns:p14="http://schemas.microsoft.com/office/powerpoint/2010/main" val="302260015"/>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A1895-F55C-CED8-98D0-09ADA6CF6872}"/>
              </a:ext>
            </a:extLst>
          </p:cNvPr>
          <p:cNvSpPr>
            <a:spLocks noGrp="1"/>
          </p:cNvSpPr>
          <p:nvPr>
            <p:ph type="title"/>
          </p:nvPr>
        </p:nvSpPr>
        <p:spPr/>
        <p:txBody>
          <a:bodyPr/>
          <a:lstStyle/>
          <a:p>
            <a:r>
              <a:rPr lang="et-EE" dirty="0"/>
              <a:t>Abikõlbmatud kulud</a:t>
            </a:r>
          </a:p>
        </p:txBody>
      </p:sp>
      <p:sp>
        <p:nvSpPr>
          <p:cNvPr id="3" name="Text Placeholder 2">
            <a:extLst>
              <a:ext uri="{FF2B5EF4-FFF2-40B4-BE49-F238E27FC236}">
                <a16:creationId xmlns:a16="http://schemas.microsoft.com/office/drawing/2014/main" id="{05E9057F-90ED-96C4-D1BF-4C25A6CA2EF9}"/>
              </a:ext>
            </a:extLst>
          </p:cNvPr>
          <p:cNvSpPr>
            <a:spLocks noGrp="1"/>
          </p:cNvSpPr>
          <p:nvPr>
            <p:ph type="body" sz="quarter" idx="11"/>
          </p:nvPr>
        </p:nvSpPr>
        <p:spPr>
          <a:xfrm>
            <a:off x="637139" y="3655486"/>
            <a:ext cx="9452800" cy="4693762"/>
          </a:xfrm>
        </p:spPr>
        <p:txBody>
          <a:bodyPr/>
          <a:lstStyle/>
          <a:p>
            <a:pPr marL="285750" indent="-285750">
              <a:buFont typeface="Arial" panose="020B0604020202020204" pitchFamily="34" charset="0"/>
              <a:buChar char="•"/>
            </a:pPr>
            <a:r>
              <a:rPr lang="et-EE" dirty="0"/>
              <a:t>omanikujärelevalve teenuse kulu, kui teenuse osutajast füüsiline isik on tehnilise konsultandiga sama isik või kui tehniline konsultant omab ärihuve nii omanikujärelevalve kui ka tehnilise konsultandi teenust osutavas juriidilises isikus; </a:t>
            </a:r>
          </a:p>
          <a:p>
            <a:pPr marL="285750" indent="-285750">
              <a:buFont typeface="Arial" panose="020B0604020202020204" pitchFamily="34" charset="0"/>
              <a:buChar char="•"/>
            </a:pPr>
            <a:r>
              <a:rPr lang="et-EE" dirty="0"/>
              <a:t>toetatava tegevuse kulu, mis tuleneb vastava tegevuse tellimiseks sõlmitud lepingu muudatusest, kui vastav lepingu muudatus ei ole sõlmitud samas või rangemas vormis mis algne leping ja algsest vormist teistsuguse vormi kasutamiseks puudub toetuse saajal põhjendatud alus;</a:t>
            </a:r>
          </a:p>
          <a:p>
            <a:pPr marL="285750" indent="-285750">
              <a:buFont typeface="Arial" panose="020B0604020202020204" pitchFamily="34" charset="0"/>
              <a:buChar char="•"/>
            </a:pPr>
            <a:r>
              <a:rPr lang="et-EE" dirty="0"/>
              <a:t>Abikõlblik ei ole naabruskonnapõhise rekonstrueerimise projekti kulu juhul, kui rekonstrueeritakse vähem kui kaks korterelamut. </a:t>
            </a:r>
          </a:p>
        </p:txBody>
      </p:sp>
    </p:spTree>
    <p:extLst>
      <p:ext uri="{BB962C8B-B14F-4D97-AF65-F5344CB8AC3E}">
        <p14:creationId xmlns:p14="http://schemas.microsoft.com/office/powerpoint/2010/main" val="32221353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row of multistory buildings&#10;&#10;Description automatically generated">
            <a:extLst>
              <a:ext uri="{FF2B5EF4-FFF2-40B4-BE49-F238E27FC236}">
                <a16:creationId xmlns:a16="http://schemas.microsoft.com/office/drawing/2014/main" id="{6F05088B-8DA4-812D-50B3-BE15C8402DB6}"/>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20704" r="20703" b="-1"/>
          <a:stretch/>
        </p:blipFill>
        <p:spPr>
          <a:xfrm>
            <a:off x="6172200" y="10"/>
            <a:ext cx="6019800" cy="6857990"/>
          </a:xfrm>
          <a:custGeom>
            <a:avLst/>
            <a:gdLst>
              <a:gd name="connsiteX0" fmla="*/ 3428610 w 6315676"/>
              <a:gd name="connsiteY0" fmla="*/ 0 h 6857999"/>
              <a:gd name="connsiteX1" fmla="*/ 6315676 w 6315676"/>
              <a:gd name="connsiteY1" fmla="*/ 0 h 6857999"/>
              <a:gd name="connsiteX2" fmla="*/ 6315676 w 6315676"/>
              <a:gd name="connsiteY2" fmla="*/ 6857999 h 6857999"/>
              <a:gd name="connsiteX3" fmla="*/ 3428590 w 6315676"/>
              <a:gd name="connsiteY3" fmla="*/ 6857999 h 6857999"/>
              <a:gd name="connsiteX4" fmla="*/ 3202718 w 6315676"/>
              <a:gd name="connsiteY4" fmla="*/ 6846813 h 6857999"/>
              <a:gd name="connsiteX5" fmla="*/ 1812516 w 6315676"/>
              <a:gd name="connsiteY5" fmla="*/ 6188665 h 6857999"/>
              <a:gd name="connsiteX6" fmla="*/ 669443 w 6315676"/>
              <a:gd name="connsiteY6" fmla="*/ 5045594 h 6857999"/>
              <a:gd name="connsiteX7" fmla="*/ 669443 w 6315676"/>
              <a:gd name="connsiteY7" fmla="*/ 1812693 h 6857999"/>
              <a:gd name="connsiteX8" fmla="*/ 1812516 w 6315676"/>
              <a:gd name="connsiteY8" fmla="*/ 669624 h 6857999"/>
              <a:gd name="connsiteX9" fmla="*/ 3428610 w 6315676"/>
              <a:gd name="connsiteY9"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15676" h="6857999">
                <a:moveTo>
                  <a:pt x="3428610" y="0"/>
                </a:moveTo>
                <a:lnTo>
                  <a:pt x="6315676" y="0"/>
                </a:lnTo>
                <a:lnTo>
                  <a:pt x="6315676" y="6857999"/>
                </a:lnTo>
                <a:lnTo>
                  <a:pt x="3428590" y="6857999"/>
                </a:lnTo>
                <a:lnTo>
                  <a:pt x="3202718" y="6846813"/>
                </a:lnTo>
                <a:cubicBezTo>
                  <a:pt x="2679515" y="6794849"/>
                  <a:pt x="2187539" y="6563563"/>
                  <a:pt x="1812516" y="6188665"/>
                </a:cubicBezTo>
                <a:lnTo>
                  <a:pt x="669443" y="5045594"/>
                </a:lnTo>
                <a:cubicBezTo>
                  <a:pt x="-223147" y="4152860"/>
                  <a:pt x="-223147" y="2705572"/>
                  <a:pt x="669443" y="1812693"/>
                </a:cubicBezTo>
                <a:lnTo>
                  <a:pt x="1812516" y="669624"/>
                </a:lnTo>
                <a:cubicBezTo>
                  <a:pt x="2240971" y="241023"/>
                  <a:pt x="2822466" y="0"/>
                  <a:pt x="3428610" y="0"/>
                </a:cubicBezTo>
                <a:close/>
              </a:path>
            </a:pathLst>
          </a:custGeom>
          <a:noFill/>
        </p:spPr>
      </p:pic>
      <p:sp>
        <p:nvSpPr>
          <p:cNvPr id="11" name="Text Placeholder 2">
            <a:extLst>
              <a:ext uri="{FF2B5EF4-FFF2-40B4-BE49-F238E27FC236}">
                <a16:creationId xmlns:a16="http://schemas.microsoft.com/office/drawing/2014/main" id="{452BC43D-4551-97A8-A956-C3F422E2B6E5}"/>
              </a:ext>
            </a:extLst>
          </p:cNvPr>
          <p:cNvSpPr>
            <a:spLocks noGrp="1"/>
          </p:cNvSpPr>
          <p:nvPr>
            <p:ph type="body" sz="quarter" idx="11"/>
          </p:nvPr>
        </p:nvSpPr>
        <p:spPr>
          <a:xfrm>
            <a:off x="623888" y="2539999"/>
            <a:ext cx="5535060" cy="4318001"/>
          </a:xfrm>
        </p:spPr>
        <p:txBody>
          <a:bodyPr/>
          <a:lstStyle/>
          <a:p>
            <a:r>
              <a:rPr lang="et-EE" dirty="0"/>
              <a:t>Euroopa uue </a:t>
            </a:r>
            <a:r>
              <a:rPr lang="et-EE" dirty="0" err="1"/>
              <a:t>Bauhausi</a:t>
            </a:r>
            <a:r>
              <a:rPr lang="et-EE" dirty="0"/>
              <a:t> kohased ruumilahendused peaksid olema samaaegselt kaunid (esteetika), kaasavad (ligipääsetavus, taskukohasus) ja kestlikud (kliimaeesmärgid).</a:t>
            </a:r>
          </a:p>
          <a:p>
            <a:r>
              <a:rPr lang="et-EE" dirty="0"/>
              <a:t>Projekteerimisse peab olema kaasatud või varasemalt koostatud ehitusprojekti on üle vaadanud volitatud arhitekt, tase 7, kes projekti seletuskirjas kirjeldab Euroopa uue </a:t>
            </a:r>
            <a:r>
              <a:rPr lang="et-EE" dirty="0" err="1"/>
              <a:t>Bauhausi</a:t>
            </a:r>
            <a:r>
              <a:rPr lang="et-EE" dirty="0"/>
              <a:t> põhimõtetele rakendamist.</a:t>
            </a:r>
          </a:p>
          <a:p>
            <a:r>
              <a:rPr lang="et-EE" dirty="0"/>
              <a:t>VAATA SELETUSKIRJA! </a:t>
            </a:r>
            <a:r>
              <a:rPr lang="et-EE" dirty="0" err="1"/>
              <a:t>Lhk</a:t>
            </a:r>
            <a:r>
              <a:rPr lang="et-EE" dirty="0"/>
              <a:t> 2</a:t>
            </a:r>
            <a:endParaRPr lang="en-US" dirty="0"/>
          </a:p>
        </p:txBody>
      </p:sp>
      <p:sp>
        <p:nvSpPr>
          <p:cNvPr id="2" name="Title 1">
            <a:extLst>
              <a:ext uri="{FF2B5EF4-FFF2-40B4-BE49-F238E27FC236}">
                <a16:creationId xmlns:a16="http://schemas.microsoft.com/office/drawing/2014/main" id="{ED8A16F9-DF49-B323-0A51-69ACD6C10E8A}"/>
              </a:ext>
            </a:extLst>
          </p:cNvPr>
          <p:cNvSpPr>
            <a:spLocks noGrp="1"/>
          </p:cNvSpPr>
          <p:nvPr>
            <p:ph type="title"/>
          </p:nvPr>
        </p:nvSpPr>
        <p:spPr>
          <a:xfrm>
            <a:off x="637140" y="657224"/>
            <a:ext cx="5521808" cy="1882775"/>
          </a:xfrm>
        </p:spPr>
        <p:txBody>
          <a:bodyPr anchor="t">
            <a:normAutofit/>
          </a:bodyPr>
          <a:lstStyle/>
          <a:p>
            <a:r>
              <a:rPr lang="et-EE" dirty="0" err="1"/>
              <a:t>Bauhaus</a:t>
            </a:r>
            <a:endParaRPr lang="et-EE" dirty="0"/>
          </a:p>
        </p:txBody>
      </p:sp>
    </p:spTree>
    <p:extLst>
      <p:ext uri="{BB962C8B-B14F-4D97-AF65-F5344CB8AC3E}">
        <p14:creationId xmlns:p14="http://schemas.microsoft.com/office/powerpoint/2010/main" val="5221854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8C13A-A216-D448-5152-DB07B4AE6DB6}"/>
              </a:ext>
            </a:extLst>
          </p:cNvPr>
          <p:cNvSpPr>
            <a:spLocks noGrp="1"/>
          </p:cNvSpPr>
          <p:nvPr>
            <p:ph type="title"/>
          </p:nvPr>
        </p:nvSpPr>
        <p:spPr/>
        <p:txBody>
          <a:bodyPr/>
          <a:lstStyle/>
          <a:p>
            <a:r>
              <a:rPr lang="et-EE" dirty="0"/>
              <a:t>Saavutatav tulemus - ligipääsetavus</a:t>
            </a:r>
          </a:p>
        </p:txBody>
      </p:sp>
      <p:sp>
        <p:nvSpPr>
          <p:cNvPr id="3" name="Text Placeholder 2">
            <a:extLst>
              <a:ext uri="{FF2B5EF4-FFF2-40B4-BE49-F238E27FC236}">
                <a16:creationId xmlns:a16="http://schemas.microsoft.com/office/drawing/2014/main" id="{AE5FFF87-2194-857C-3D23-16BE9C8D11D3}"/>
              </a:ext>
            </a:extLst>
          </p:cNvPr>
          <p:cNvSpPr>
            <a:spLocks noGrp="1"/>
          </p:cNvSpPr>
          <p:nvPr>
            <p:ph type="body" sz="quarter" idx="11"/>
          </p:nvPr>
        </p:nvSpPr>
        <p:spPr>
          <a:xfrm>
            <a:off x="710152" y="2483736"/>
            <a:ext cx="9452800" cy="4693762"/>
          </a:xfrm>
        </p:spPr>
        <p:txBody>
          <a:bodyPr/>
          <a:lstStyle/>
          <a:p>
            <a:r>
              <a:rPr lang="et-EE" dirty="0"/>
              <a:t>„18) kui tõus hoone sissepääsuni ümbritsevalt katendilt on astmete abil ja juhul, kui kinnistu piir ja maapinnareljeef võimaldavad, paigaldama panduse kaldega kuni 10 protsenti; </a:t>
            </a:r>
          </a:p>
          <a:p>
            <a:r>
              <a:rPr lang="et-EE" dirty="0"/>
              <a:t>19) tagama astmete mittelibisevuse kattematerjali valiku või spetsiaalsete kontrastsete ja mittelibisevate trepininade kasutamisega; </a:t>
            </a:r>
          </a:p>
          <a:p>
            <a:r>
              <a:rPr lang="et-EE" dirty="0"/>
              <a:t>20) kui astmeid on neli või enam, paigaldama trepile käsipuu; </a:t>
            </a:r>
          </a:p>
          <a:p>
            <a:r>
              <a:rPr lang="et-EE" dirty="0"/>
              <a:t>21) </a:t>
            </a:r>
            <a:r>
              <a:rPr lang="et-EE" dirty="0" err="1"/>
              <a:t>fonoluku</a:t>
            </a:r>
            <a:r>
              <a:rPr lang="et-EE" dirty="0"/>
              <a:t> paigaldamisel peab </a:t>
            </a:r>
            <a:r>
              <a:rPr lang="et-EE" dirty="0" err="1"/>
              <a:t>fonolukul</a:t>
            </a:r>
            <a:r>
              <a:rPr lang="et-EE" dirty="0"/>
              <a:t> olema visuaalne väljund, mis teavitab kutsungi aktiveerumisest, kutsungi vastuvõtmisest ja ukse avanemisest ning klahvistik peab olema reljeefne ja kombatav või Braille kirjas; </a:t>
            </a:r>
          </a:p>
          <a:p>
            <a:r>
              <a:rPr lang="et-EE" dirty="0"/>
              <a:t>22) välisuste ukse lävepaku kõrgus on maksimaalselt 25 mm.“</a:t>
            </a:r>
          </a:p>
        </p:txBody>
      </p:sp>
    </p:spTree>
    <p:extLst>
      <p:ext uri="{BB962C8B-B14F-4D97-AF65-F5344CB8AC3E}">
        <p14:creationId xmlns:p14="http://schemas.microsoft.com/office/powerpoint/2010/main" val="31622520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AB9CE-2EFF-3A55-EC10-31CDD5FDB83E}"/>
              </a:ext>
            </a:extLst>
          </p:cNvPr>
          <p:cNvSpPr>
            <a:spLocks noGrp="1"/>
          </p:cNvSpPr>
          <p:nvPr>
            <p:ph type="title"/>
          </p:nvPr>
        </p:nvSpPr>
        <p:spPr>
          <a:xfrm>
            <a:off x="623887" y="658801"/>
            <a:ext cx="6119813" cy="1788977"/>
          </a:xfrm>
        </p:spPr>
        <p:txBody>
          <a:bodyPr>
            <a:normAutofit fontScale="90000"/>
          </a:bodyPr>
          <a:lstStyle/>
          <a:p>
            <a:r>
              <a:rPr lang="et-EE" dirty="0"/>
              <a:t>Projekteerimis- ja OJV teenuste tellimine</a:t>
            </a:r>
          </a:p>
        </p:txBody>
      </p:sp>
      <p:pic>
        <p:nvPicPr>
          <p:cNvPr id="6" name="Picture Placeholder 5" descr="A glass wall of a building&#10;&#10;Description automatically generated">
            <a:extLst>
              <a:ext uri="{FF2B5EF4-FFF2-40B4-BE49-F238E27FC236}">
                <a16:creationId xmlns:a16="http://schemas.microsoft.com/office/drawing/2014/main" id="{1100BD19-9B07-5706-6131-66F53CBD4735}"/>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501" r="6992" b="3"/>
          <a:stretch/>
        </p:blipFill>
        <p:spPr>
          <a:xfrm>
            <a:off x="6068285" y="2276475"/>
            <a:ext cx="5489404" cy="3960813"/>
          </a:xfrm>
          <a:noFill/>
        </p:spPr>
      </p:pic>
      <p:sp>
        <p:nvSpPr>
          <p:cNvPr id="4" name="Text Placeholder 3">
            <a:extLst>
              <a:ext uri="{FF2B5EF4-FFF2-40B4-BE49-F238E27FC236}">
                <a16:creationId xmlns:a16="http://schemas.microsoft.com/office/drawing/2014/main" id="{F60D592B-D6F5-164A-3A2C-1495CDCE7CC2}"/>
              </a:ext>
            </a:extLst>
          </p:cNvPr>
          <p:cNvSpPr>
            <a:spLocks noGrp="1"/>
          </p:cNvSpPr>
          <p:nvPr>
            <p:ph type="body" sz="quarter" idx="11"/>
          </p:nvPr>
        </p:nvSpPr>
        <p:spPr>
          <a:xfrm>
            <a:off x="623888" y="2539999"/>
            <a:ext cx="5535060" cy="4318001"/>
          </a:xfrm>
        </p:spPr>
        <p:txBody>
          <a:bodyPr anchor="b">
            <a:normAutofit/>
          </a:bodyPr>
          <a:lstStyle/>
          <a:p>
            <a:pPr marL="342900" indent="-342900">
              <a:buAutoNum type="arabicParenR"/>
            </a:pPr>
            <a:r>
              <a:rPr lang="et-EE" dirty="0"/>
              <a:t>teenuse tellimiseks võetakse vähemalt kahe vastava teenuse osutaja võrreldav pakkumus; </a:t>
            </a:r>
          </a:p>
          <a:p>
            <a:pPr marL="342900" indent="-342900">
              <a:buAutoNum type="arabicParenR"/>
            </a:pPr>
            <a:r>
              <a:rPr lang="et-EE" dirty="0"/>
              <a:t>kui teenuse eeldatav abikõlblik maksumus on suurem kui 100 000 </a:t>
            </a:r>
            <a:r>
              <a:rPr lang="et-EE" dirty="0" err="1"/>
              <a:t>eur</a:t>
            </a:r>
            <a:r>
              <a:rPr lang="et-EE" dirty="0"/>
              <a:t> ilma km-ta, viiakse ostumenetlus läbi elektroonilises riigihangete registris; </a:t>
            </a:r>
          </a:p>
          <a:p>
            <a:pPr marL="342900" indent="-342900">
              <a:buAutoNum type="arabicParenR"/>
            </a:pPr>
            <a:r>
              <a:rPr lang="et-EE" dirty="0"/>
              <a:t> pakkumuskutse teenuse tellimiseks peab olema toetuse saaja esindaja poolt allkirjastatud ning sisaldama tingimusi ja kriteeriume eduka pakkuja väljaselgitamiseks;</a:t>
            </a:r>
          </a:p>
        </p:txBody>
      </p:sp>
    </p:spTree>
    <p:extLst>
      <p:ext uri="{BB962C8B-B14F-4D97-AF65-F5344CB8AC3E}">
        <p14:creationId xmlns:p14="http://schemas.microsoft.com/office/powerpoint/2010/main" val="2844140343"/>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4426F57-3EC6-BCD9-354F-47FC43FCA9DE}"/>
              </a:ext>
            </a:extLst>
          </p:cNvPr>
          <p:cNvSpPr>
            <a:spLocks noGrp="1"/>
          </p:cNvSpPr>
          <p:nvPr>
            <p:ph type="body" sz="quarter" idx="11"/>
          </p:nvPr>
        </p:nvSpPr>
        <p:spPr>
          <a:xfrm>
            <a:off x="848175" y="1776370"/>
            <a:ext cx="9452800" cy="4693762"/>
          </a:xfrm>
        </p:spPr>
        <p:txBody>
          <a:bodyPr/>
          <a:lstStyle/>
          <a:p>
            <a:r>
              <a:rPr lang="et-EE" dirty="0"/>
              <a:t>4) pakkumused peavad olema võetud ja esitatud ettevõtjate poolt, kes omavad vastava teenuse osutamiseks pädevust ja need peavad olema eduka pakkumuse väljaselgitamise ajal kehtivad; </a:t>
            </a:r>
          </a:p>
          <a:p>
            <a:r>
              <a:rPr lang="et-EE" dirty="0"/>
              <a:t>5) pakkumuses peavad kajastuma vähemalt pakkumuse tegijaks oleva ettevõtja andmed, pakkumuse maksumus, teenuse osutamise ajaperiood või töö valmimise aeg, pakkumuse kehtivusaeg ning teenuse osutamise eest vastutava isiku või isikute andmed; </a:t>
            </a:r>
          </a:p>
          <a:p>
            <a:r>
              <a:rPr lang="et-EE" dirty="0"/>
              <a:t>6) projekteerimistööde tellimisel peab olema pakkumuses märgitud volitatud arhitekt tase 7 omava isiku nimi, kes vastutab ehitusprojekti vastavuse eest Euroopa uue </a:t>
            </a:r>
            <a:r>
              <a:rPr lang="et-EE" dirty="0" err="1"/>
              <a:t>Bauhausi</a:t>
            </a:r>
            <a:r>
              <a:rPr lang="et-EE" dirty="0"/>
              <a:t> nõuetele; </a:t>
            </a:r>
          </a:p>
          <a:p>
            <a:r>
              <a:rPr lang="et-EE" dirty="0"/>
              <a:t>7) kui pakkumust ei ole esitatud kirjalikus vormis ja toetuse saajale ei kohaldu kohustus viia ostumenetlus läbi elektroonilises riigihangete registris, peab taotleja tõendama kirjalikku taasesitamist võimaldavas vormis esitatud pakkumuse esitamise aega; </a:t>
            </a:r>
          </a:p>
        </p:txBody>
      </p:sp>
    </p:spTree>
    <p:extLst>
      <p:ext uri="{BB962C8B-B14F-4D97-AF65-F5344CB8AC3E}">
        <p14:creationId xmlns:p14="http://schemas.microsoft.com/office/powerpoint/2010/main" val="29934513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4426F57-3EC6-BCD9-354F-47FC43FCA9DE}"/>
              </a:ext>
            </a:extLst>
          </p:cNvPr>
          <p:cNvSpPr>
            <a:spLocks noGrp="1"/>
          </p:cNvSpPr>
          <p:nvPr>
            <p:ph type="body" sz="quarter" idx="11"/>
          </p:nvPr>
        </p:nvSpPr>
        <p:spPr>
          <a:xfrm>
            <a:off x="848174" y="1388181"/>
            <a:ext cx="9452800" cy="4693762"/>
          </a:xfrm>
        </p:spPr>
        <p:txBody>
          <a:bodyPr/>
          <a:lstStyle/>
          <a:p>
            <a:r>
              <a:rPr lang="et-EE" dirty="0"/>
              <a:t>8) kui edukaks ei osutu odavaima pakkumuse tegija, peab pakkumuskutses olema kajastatud hindamiskriteerium, mille alusel toetuse saaja eduka pakkuja välja selgitab;</a:t>
            </a:r>
          </a:p>
          <a:p>
            <a:r>
              <a:rPr lang="et-EE" dirty="0"/>
              <a:t>9) teenuse osutamiseks võetakse pakkumused üksnes sellistelt teenuseosutajatelt, kellel puuduvad toetuse saaja või tema mistahes esindajaga, kes toetuse saajat ostumenetluses esindab, suhtes majanduslikud või muud huvid, mis võiksid tema sõltumatust kahjustada; </a:t>
            </a:r>
          </a:p>
          <a:p>
            <a:r>
              <a:rPr lang="et-EE" dirty="0"/>
              <a:t>10) kui toetuse saajal ei ole olnud temast sõltumatutel põhjustel võimalik saada vähemalt kahte võrreldavat pakkumust, esitatakse sellekohane põhjendus rakendusüksusele toetuse taotlemisel või hiljemalt rakendusüksuse nõudmisel.</a:t>
            </a:r>
          </a:p>
        </p:txBody>
      </p:sp>
    </p:spTree>
    <p:extLst>
      <p:ext uri="{BB962C8B-B14F-4D97-AF65-F5344CB8AC3E}">
        <p14:creationId xmlns:p14="http://schemas.microsoft.com/office/powerpoint/2010/main" val="28125857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E533F-2382-B0B3-6407-537606326CCD}"/>
              </a:ext>
            </a:extLst>
          </p:cNvPr>
          <p:cNvSpPr>
            <a:spLocks noGrp="1"/>
          </p:cNvSpPr>
          <p:nvPr>
            <p:ph type="title"/>
          </p:nvPr>
        </p:nvSpPr>
        <p:spPr>
          <a:xfrm>
            <a:off x="623888" y="657225"/>
            <a:ext cx="10944225" cy="745040"/>
          </a:xfrm>
        </p:spPr>
        <p:txBody>
          <a:bodyPr anchor="t">
            <a:normAutofit/>
          </a:bodyPr>
          <a:lstStyle/>
          <a:p>
            <a:r>
              <a:rPr lang="et-EE" sz="4600" dirty="0"/>
              <a:t>EHITUSTÖÖD</a:t>
            </a:r>
          </a:p>
        </p:txBody>
      </p:sp>
      <p:pic>
        <p:nvPicPr>
          <p:cNvPr id="7" name="Picture 6" descr="A building with many windows&#10;&#10;Description automatically generated">
            <a:extLst>
              <a:ext uri="{FF2B5EF4-FFF2-40B4-BE49-F238E27FC236}">
                <a16:creationId xmlns:a16="http://schemas.microsoft.com/office/drawing/2014/main" id="{C8258E1A-3E0D-6056-ADA0-C9F1185034A3}"/>
              </a:ext>
            </a:extLst>
          </p:cNvPr>
          <p:cNvPicPr>
            <a:picLocks noChangeAspect="1"/>
          </p:cNvPicPr>
          <p:nvPr/>
        </p:nvPicPr>
        <p:blipFill rotWithShape="1">
          <a:blip r:embed="rId2">
            <a:extLst>
              <a:ext uri="{28A0092B-C50C-407E-A947-70E740481C1C}">
                <a14:useLocalDpi xmlns:a14="http://schemas.microsoft.com/office/drawing/2010/main" val="0"/>
              </a:ext>
            </a:extLst>
          </a:blip>
          <a:srcRect l="19638" r="18889" b="-2"/>
          <a:stretch/>
        </p:blipFill>
        <p:spPr>
          <a:xfrm>
            <a:off x="5876324" y="2"/>
            <a:ext cx="6315676" cy="6857999"/>
          </a:xfrm>
          <a:custGeom>
            <a:avLst/>
            <a:gdLst>
              <a:gd name="connsiteX0" fmla="*/ 3428610 w 6315676"/>
              <a:gd name="connsiteY0" fmla="*/ 0 h 6857999"/>
              <a:gd name="connsiteX1" fmla="*/ 6315676 w 6315676"/>
              <a:gd name="connsiteY1" fmla="*/ 0 h 6857999"/>
              <a:gd name="connsiteX2" fmla="*/ 6315676 w 6315676"/>
              <a:gd name="connsiteY2" fmla="*/ 6857999 h 6857999"/>
              <a:gd name="connsiteX3" fmla="*/ 3428590 w 6315676"/>
              <a:gd name="connsiteY3" fmla="*/ 6857999 h 6857999"/>
              <a:gd name="connsiteX4" fmla="*/ 3202718 w 6315676"/>
              <a:gd name="connsiteY4" fmla="*/ 6846813 h 6857999"/>
              <a:gd name="connsiteX5" fmla="*/ 1812516 w 6315676"/>
              <a:gd name="connsiteY5" fmla="*/ 6188665 h 6857999"/>
              <a:gd name="connsiteX6" fmla="*/ 669443 w 6315676"/>
              <a:gd name="connsiteY6" fmla="*/ 5045594 h 6857999"/>
              <a:gd name="connsiteX7" fmla="*/ 669443 w 6315676"/>
              <a:gd name="connsiteY7" fmla="*/ 1812693 h 6857999"/>
              <a:gd name="connsiteX8" fmla="*/ 1812516 w 6315676"/>
              <a:gd name="connsiteY8" fmla="*/ 669624 h 6857999"/>
              <a:gd name="connsiteX9" fmla="*/ 3428610 w 6315676"/>
              <a:gd name="connsiteY9"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15676" h="6857999">
                <a:moveTo>
                  <a:pt x="3428610" y="0"/>
                </a:moveTo>
                <a:lnTo>
                  <a:pt x="6315676" y="0"/>
                </a:lnTo>
                <a:lnTo>
                  <a:pt x="6315676" y="6857999"/>
                </a:lnTo>
                <a:lnTo>
                  <a:pt x="3428590" y="6857999"/>
                </a:lnTo>
                <a:lnTo>
                  <a:pt x="3202718" y="6846813"/>
                </a:lnTo>
                <a:cubicBezTo>
                  <a:pt x="2679515" y="6794849"/>
                  <a:pt x="2187539" y="6563563"/>
                  <a:pt x="1812516" y="6188665"/>
                </a:cubicBezTo>
                <a:lnTo>
                  <a:pt x="669443" y="5045594"/>
                </a:lnTo>
                <a:cubicBezTo>
                  <a:pt x="-223147" y="4152860"/>
                  <a:pt x="-223147" y="2705572"/>
                  <a:pt x="669443" y="1812693"/>
                </a:cubicBezTo>
                <a:lnTo>
                  <a:pt x="1812516" y="669624"/>
                </a:lnTo>
                <a:cubicBezTo>
                  <a:pt x="2240971" y="241023"/>
                  <a:pt x="2822466" y="0"/>
                  <a:pt x="3428610" y="0"/>
                </a:cubicBezTo>
                <a:close/>
              </a:path>
            </a:pathLst>
          </a:custGeom>
          <a:noFill/>
        </p:spPr>
      </p:pic>
      <p:sp>
        <p:nvSpPr>
          <p:cNvPr id="3" name="Text Placeholder 2">
            <a:extLst>
              <a:ext uri="{FF2B5EF4-FFF2-40B4-BE49-F238E27FC236}">
                <a16:creationId xmlns:a16="http://schemas.microsoft.com/office/drawing/2014/main" id="{A4D7B697-23A4-28EF-2F9B-78F27F6AD962}"/>
              </a:ext>
            </a:extLst>
          </p:cNvPr>
          <p:cNvSpPr>
            <a:spLocks noGrp="1"/>
          </p:cNvSpPr>
          <p:nvPr>
            <p:ph type="body" sz="quarter" idx="11"/>
          </p:nvPr>
        </p:nvSpPr>
        <p:spPr>
          <a:xfrm>
            <a:off x="297823" y="2611120"/>
            <a:ext cx="5798177" cy="4726504"/>
          </a:xfrm>
        </p:spPr>
        <p:txBody>
          <a:bodyPr anchor="b">
            <a:noAutofit/>
          </a:bodyPr>
          <a:lstStyle/>
          <a:p>
            <a:pPr>
              <a:lnSpc>
                <a:spcPct val="90000"/>
              </a:lnSpc>
            </a:pPr>
            <a:r>
              <a:rPr lang="et-EE" b="1" dirty="0"/>
              <a:t>Projekti abikõlblikkuse  periood on 30 mitte 24 kuud</a:t>
            </a:r>
          </a:p>
          <a:p>
            <a:pPr>
              <a:lnSpc>
                <a:spcPct val="90000"/>
              </a:lnSpc>
            </a:pPr>
            <a:r>
              <a:rPr lang="et-EE" b="1" dirty="0"/>
              <a:t>Rekonstrueerimistööde või rekonstrueerimis- ja projekteerimistööde ostumenetluse viib elektroonilises riigihangete registris läbi toetuse saaja või tema poolt volitatud tehniline konsultant või Ettevõtluse ja Innovatsiooni Sihtasutus. </a:t>
            </a:r>
          </a:p>
          <a:p>
            <a:pPr>
              <a:lnSpc>
                <a:spcPct val="90000"/>
              </a:lnSpc>
            </a:pPr>
            <a:r>
              <a:rPr lang="et-EE" dirty="0"/>
              <a:t>Ostu avaldamine riigihangete registris ei ole lubatav enne </a:t>
            </a:r>
            <a:r>
              <a:rPr lang="et-EE" dirty="0" err="1"/>
              <a:t>kõrvaltingimustega</a:t>
            </a:r>
            <a:r>
              <a:rPr lang="et-EE" dirty="0"/>
              <a:t> otsuse tegemist. </a:t>
            </a:r>
          </a:p>
          <a:p>
            <a:pPr>
              <a:lnSpc>
                <a:spcPct val="90000"/>
              </a:lnSpc>
            </a:pPr>
            <a:r>
              <a:rPr lang="et-EE" sz="1600" dirty="0"/>
              <a:t> </a:t>
            </a:r>
            <a:endParaRPr lang="et-EE" sz="1600" b="1" dirty="0"/>
          </a:p>
        </p:txBody>
      </p:sp>
    </p:spTree>
    <p:extLst>
      <p:ext uri="{BB962C8B-B14F-4D97-AF65-F5344CB8AC3E}">
        <p14:creationId xmlns:p14="http://schemas.microsoft.com/office/powerpoint/2010/main" val="3242215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3D7A9-82C4-8084-B442-897159176A8F}"/>
              </a:ext>
            </a:extLst>
          </p:cNvPr>
          <p:cNvSpPr>
            <a:spLocks noGrp="1"/>
          </p:cNvSpPr>
          <p:nvPr>
            <p:ph type="title"/>
          </p:nvPr>
        </p:nvSpPr>
        <p:spPr/>
        <p:txBody>
          <a:bodyPr/>
          <a:lstStyle/>
          <a:p>
            <a:r>
              <a:rPr lang="et-EE" sz="5400" dirty="0"/>
              <a:t>EHITUSTÖÖD</a:t>
            </a:r>
            <a:endParaRPr lang="et-EE" dirty="0"/>
          </a:p>
        </p:txBody>
      </p:sp>
      <p:sp>
        <p:nvSpPr>
          <p:cNvPr id="3" name="Text Placeholder 2">
            <a:extLst>
              <a:ext uri="{FF2B5EF4-FFF2-40B4-BE49-F238E27FC236}">
                <a16:creationId xmlns:a16="http://schemas.microsoft.com/office/drawing/2014/main" id="{35329C9F-2583-BF94-71CF-F713920FF6CF}"/>
              </a:ext>
            </a:extLst>
          </p:cNvPr>
          <p:cNvSpPr>
            <a:spLocks noGrp="1"/>
          </p:cNvSpPr>
          <p:nvPr>
            <p:ph type="body" sz="quarter" idx="11"/>
          </p:nvPr>
        </p:nvSpPr>
        <p:spPr>
          <a:xfrm>
            <a:off x="637139" y="3429000"/>
            <a:ext cx="9452800" cy="4693762"/>
          </a:xfrm>
        </p:spPr>
        <p:txBody>
          <a:bodyPr/>
          <a:lstStyle/>
          <a:p>
            <a:pPr>
              <a:lnSpc>
                <a:spcPct val="90000"/>
              </a:lnSpc>
            </a:pPr>
            <a:r>
              <a:rPr lang="et-EE" sz="1800" dirty="0"/>
              <a:t>Kui rekonstrueerimistööde või rekonstrueerimis- ja projekteerimistööde ostumenetlus hõlmab mitut sama toetuse saaja korterelamut või kahe või enama toetuse saaja korterelamut, </a:t>
            </a:r>
            <a:r>
              <a:rPr lang="et-EE" sz="1800" b="1" dirty="0"/>
              <a:t>peab ostumenetluses esitatav hinnapakkumus kajastama iga korterelamu tööde ja teenuste kulu eristavalt</a:t>
            </a:r>
            <a:r>
              <a:rPr lang="et-EE" sz="1800" dirty="0"/>
              <a:t>. TK teenuse toetuse määr ei suurene.</a:t>
            </a:r>
          </a:p>
          <a:p>
            <a:pPr>
              <a:lnSpc>
                <a:spcPct val="90000"/>
              </a:lnSpc>
            </a:pPr>
            <a:endParaRPr lang="et-EE" b="1" dirty="0"/>
          </a:p>
          <a:p>
            <a:pPr>
              <a:lnSpc>
                <a:spcPct val="90000"/>
              </a:lnSpc>
            </a:pPr>
            <a:r>
              <a:rPr lang="et-EE" dirty="0"/>
              <a:t>Kaugküttega liitumise puhul ei ole kohustust võtta hinnapakkumusi ega kasutada elektroonilist riigihangete registrit teenusepakkuja leidmiseks juhul, kui projekti kogumaksumus on kuni 200 000 eurot.</a:t>
            </a:r>
            <a:endParaRPr lang="et-EE" sz="1800" b="1" dirty="0"/>
          </a:p>
          <a:p>
            <a:pPr>
              <a:lnSpc>
                <a:spcPct val="90000"/>
              </a:lnSpc>
            </a:pPr>
            <a:r>
              <a:rPr lang="et-EE" sz="1800" b="1" dirty="0"/>
              <a:t>Ehitustöödega ei tohi alustada enne toetuse eraldamise lõpliku otsust</a:t>
            </a:r>
          </a:p>
          <a:p>
            <a:endParaRPr lang="et-EE" dirty="0"/>
          </a:p>
        </p:txBody>
      </p:sp>
    </p:spTree>
    <p:extLst>
      <p:ext uri="{BB962C8B-B14F-4D97-AF65-F5344CB8AC3E}">
        <p14:creationId xmlns:p14="http://schemas.microsoft.com/office/powerpoint/2010/main" val="3423953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solar panels on the roof of a building&#10;&#10;Description automatically generated">
            <a:extLst>
              <a:ext uri="{FF2B5EF4-FFF2-40B4-BE49-F238E27FC236}">
                <a16:creationId xmlns:a16="http://schemas.microsoft.com/office/drawing/2014/main" id="{412306AB-5398-3471-84F2-59BDF695CC07}"/>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17083" r="17083"/>
          <a:stretch/>
        </p:blipFill>
        <p:spPr>
          <a:xfrm>
            <a:off x="6172200" y="10"/>
            <a:ext cx="6019800" cy="6857990"/>
          </a:xfrm>
          <a:custGeom>
            <a:avLst/>
            <a:gdLst>
              <a:gd name="connsiteX0" fmla="*/ 3428610 w 6315676"/>
              <a:gd name="connsiteY0" fmla="*/ 0 h 6857999"/>
              <a:gd name="connsiteX1" fmla="*/ 6315676 w 6315676"/>
              <a:gd name="connsiteY1" fmla="*/ 0 h 6857999"/>
              <a:gd name="connsiteX2" fmla="*/ 6315676 w 6315676"/>
              <a:gd name="connsiteY2" fmla="*/ 6857999 h 6857999"/>
              <a:gd name="connsiteX3" fmla="*/ 3428590 w 6315676"/>
              <a:gd name="connsiteY3" fmla="*/ 6857999 h 6857999"/>
              <a:gd name="connsiteX4" fmla="*/ 3202718 w 6315676"/>
              <a:gd name="connsiteY4" fmla="*/ 6846813 h 6857999"/>
              <a:gd name="connsiteX5" fmla="*/ 1812516 w 6315676"/>
              <a:gd name="connsiteY5" fmla="*/ 6188665 h 6857999"/>
              <a:gd name="connsiteX6" fmla="*/ 669443 w 6315676"/>
              <a:gd name="connsiteY6" fmla="*/ 5045594 h 6857999"/>
              <a:gd name="connsiteX7" fmla="*/ 669443 w 6315676"/>
              <a:gd name="connsiteY7" fmla="*/ 1812693 h 6857999"/>
              <a:gd name="connsiteX8" fmla="*/ 1812516 w 6315676"/>
              <a:gd name="connsiteY8" fmla="*/ 669624 h 6857999"/>
              <a:gd name="connsiteX9" fmla="*/ 3428610 w 6315676"/>
              <a:gd name="connsiteY9"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15676" h="6857999">
                <a:moveTo>
                  <a:pt x="3428610" y="0"/>
                </a:moveTo>
                <a:lnTo>
                  <a:pt x="6315676" y="0"/>
                </a:lnTo>
                <a:lnTo>
                  <a:pt x="6315676" y="6857999"/>
                </a:lnTo>
                <a:lnTo>
                  <a:pt x="3428590" y="6857999"/>
                </a:lnTo>
                <a:lnTo>
                  <a:pt x="3202718" y="6846813"/>
                </a:lnTo>
                <a:cubicBezTo>
                  <a:pt x="2679515" y="6794849"/>
                  <a:pt x="2187539" y="6563563"/>
                  <a:pt x="1812516" y="6188665"/>
                </a:cubicBezTo>
                <a:lnTo>
                  <a:pt x="669443" y="5045594"/>
                </a:lnTo>
                <a:cubicBezTo>
                  <a:pt x="-223147" y="4152860"/>
                  <a:pt x="-223147" y="2705572"/>
                  <a:pt x="669443" y="1812693"/>
                </a:cubicBezTo>
                <a:lnTo>
                  <a:pt x="1812516" y="669624"/>
                </a:lnTo>
                <a:cubicBezTo>
                  <a:pt x="2240971" y="241023"/>
                  <a:pt x="2822466" y="0"/>
                  <a:pt x="3428610" y="0"/>
                </a:cubicBezTo>
                <a:close/>
              </a:path>
            </a:pathLst>
          </a:custGeom>
          <a:noFill/>
        </p:spPr>
      </p:pic>
      <p:sp>
        <p:nvSpPr>
          <p:cNvPr id="4" name="Text Placeholder 3">
            <a:extLst>
              <a:ext uri="{FF2B5EF4-FFF2-40B4-BE49-F238E27FC236}">
                <a16:creationId xmlns:a16="http://schemas.microsoft.com/office/drawing/2014/main" id="{2F486F8A-87FF-055F-568E-DDEDAC8DD883}"/>
              </a:ext>
            </a:extLst>
          </p:cNvPr>
          <p:cNvSpPr>
            <a:spLocks noGrp="1"/>
          </p:cNvSpPr>
          <p:nvPr>
            <p:ph type="body" sz="quarter" idx="11"/>
          </p:nvPr>
        </p:nvSpPr>
        <p:spPr>
          <a:xfrm>
            <a:off x="623888" y="2539999"/>
            <a:ext cx="5535060" cy="4318001"/>
          </a:xfrm>
        </p:spPr>
        <p:txBody>
          <a:bodyPr anchor="b">
            <a:normAutofit/>
          </a:bodyPr>
          <a:lstStyle/>
          <a:p>
            <a:r>
              <a:rPr lang="et-EE" dirty="0"/>
              <a:t>1.2. Rekonstrueerimistööde tellimist ei ole lubatav jagada osadeks. Toetuse saaja tellib rekonstrueerimistööd tervikuna ühe ostu raames läbi elektroonilise riigihangete registri kui ostu eeldatav maksumus on vähemalt 60 000 eurot (käibemaksuta). Rekonstrueerimistööde teostamiseks sõlmitakse leping peatöövõtjaga (edukas pakkuja või edukad ühispakkujad) kes vastutab lepingu alusel kõigi toetatavate rekonstrueerimistegevuste elluviimise eest. </a:t>
            </a:r>
          </a:p>
        </p:txBody>
      </p:sp>
      <p:sp>
        <p:nvSpPr>
          <p:cNvPr id="2" name="Title 1">
            <a:extLst>
              <a:ext uri="{FF2B5EF4-FFF2-40B4-BE49-F238E27FC236}">
                <a16:creationId xmlns:a16="http://schemas.microsoft.com/office/drawing/2014/main" id="{F06844F9-03E3-1604-B37C-A20BF0C57CC7}"/>
              </a:ext>
            </a:extLst>
          </p:cNvPr>
          <p:cNvSpPr>
            <a:spLocks noGrp="1"/>
          </p:cNvSpPr>
          <p:nvPr>
            <p:ph type="title"/>
          </p:nvPr>
        </p:nvSpPr>
        <p:spPr>
          <a:xfrm>
            <a:off x="637140" y="657224"/>
            <a:ext cx="5521808" cy="1882775"/>
          </a:xfrm>
        </p:spPr>
        <p:txBody>
          <a:bodyPr anchor="t">
            <a:normAutofit/>
          </a:bodyPr>
          <a:lstStyle/>
          <a:p>
            <a:r>
              <a:rPr lang="et-EE" dirty="0"/>
              <a:t>Määruse Lisa </a:t>
            </a:r>
            <a:br>
              <a:rPr lang="et-EE" dirty="0"/>
            </a:br>
            <a:r>
              <a:rPr lang="et-EE" dirty="0"/>
              <a:t>muudatused</a:t>
            </a:r>
          </a:p>
        </p:txBody>
      </p:sp>
    </p:spTree>
    <p:extLst>
      <p:ext uri="{BB962C8B-B14F-4D97-AF65-F5344CB8AC3E}">
        <p14:creationId xmlns:p14="http://schemas.microsoft.com/office/powerpoint/2010/main" val="11009302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7813A-9087-FE9F-4F05-465E7A3180C6}"/>
              </a:ext>
            </a:extLst>
          </p:cNvPr>
          <p:cNvSpPr>
            <a:spLocks noGrp="1"/>
          </p:cNvSpPr>
          <p:nvPr>
            <p:ph type="title"/>
          </p:nvPr>
        </p:nvSpPr>
        <p:spPr/>
        <p:txBody>
          <a:bodyPr/>
          <a:lstStyle/>
          <a:p>
            <a:r>
              <a:rPr lang="et-EE" dirty="0"/>
              <a:t>Määruse Lisa muudatused</a:t>
            </a:r>
          </a:p>
        </p:txBody>
      </p:sp>
      <p:sp>
        <p:nvSpPr>
          <p:cNvPr id="3" name="Text Placeholder 2">
            <a:extLst>
              <a:ext uri="{FF2B5EF4-FFF2-40B4-BE49-F238E27FC236}">
                <a16:creationId xmlns:a16="http://schemas.microsoft.com/office/drawing/2014/main" id="{DBB39116-F1BD-9D48-8054-A470FBC59244}"/>
              </a:ext>
            </a:extLst>
          </p:cNvPr>
          <p:cNvSpPr>
            <a:spLocks noGrp="1"/>
          </p:cNvSpPr>
          <p:nvPr>
            <p:ph type="body" sz="quarter" idx="11"/>
          </p:nvPr>
        </p:nvSpPr>
        <p:spPr/>
        <p:txBody>
          <a:bodyPr/>
          <a:lstStyle/>
          <a:p>
            <a:endParaRPr lang="et-EE" dirty="0"/>
          </a:p>
          <a:p>
            <a:endParaRPr lang="et-EE" dirty="0"/>
          </a:p>
          <a:p>
            <a:endParaRPr lang="et-EE" dirty="0"/>
          </a:p>
          <a:p>
            <a:r>
              <a:rPr lang="et-EE" dirty="0"/>
              <a:t>1.4. Ostu käigus esitatud selgitustaotlusele peab toetuse saaja vastama kolme tööpäeva jooksul selgitustaotluse saamisest arvates. Vastus peab olema kättesaadav kõigile huvitatud ettevõtjatele. Toetuse saajal on võimalik vastata ainult selgitustaotluse esitajale, kui on selge, et vastuses sisalduv informatsioon ei tekita ühtegi eelist vastuse saajale. </a:t>
            </a:r>
            <a:r>
              <a:rPr lang="et-EE" dirty="0">
                <a:solidFill>
                  <a:srgbClr val="FF0000"/>
                </a:solidFill>
              </a:rPr>
              <a:t>Selgitustaotlusele vastamisel lähtutakse asjaolust, et selgitused või neid sisaldavad dokumendid ei tohi sisaldada uut teavet, mis muudaks juba avaldatud ostu alusdokumente või mille tulemusel muutuksid juba esitatud pakkumused mittevastavaks või muutuks nende sisu. Toetuse saaja ostumenetluses ei ole lubatav selgitustaotlustele vastamise raames ostu alusdokumente muuta, välja arvatud punktis 1.3 nimetatud juhul, kui pikendatakse ka pakkumuste esitamise tähtaega.</a:t>
            </a:r>
          </a:p>
        </p:txBody>
      </p:sp>
    </p:spTree>
    <p:extLst>
      <p:ext uri="{BB962C8B-B14F-4D97-AF65-F5344CB8AC3E}">
        <p14:creationId xmlns:p14="http://schemas.microsoft.com/office/powerpoint/2010/main" val="21795512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FE3D3-1627-D390-0460-F0D43D0746B2}"/>
              </a:ext>
            </a:extLst>
          </p:cNvPr>
          <p:cNvSpPr>
            <a:spLocks noGrp="1"/>
          </p:cNvSpPr>
          <p:nvPr>
            <p:ph type="title"/>
          </p:nvPr>
        </p:nvSpPr>
        <p:spPr/>
        <p:txBody>
          <a:bodyPr/>
          <a:lstStyle/>
          <a:p>
            <a:r>
              <a:rPr lang="et-EE" dirty="0"/>
              <a:t>Piirkondlik jaotamine</a:t>
            </a:r>
          </a:p>
        </p:txBody>
      </p:sp>
      <p:sp>
        <p:nvSpPr>
          <p:cNvPr id="3" name="Text Placeholder 2">
            <a:extLst>
              <a:ext uri="{FF2B5EF4-FFF2-40B4-BE49-F238E27FC236}">
                <a16:creationId xmlns:a16="http://schemas.microsoft.com/office/drawing/2014/main" id="{E8B1E1C4-F117-96FA-2F1F-47003EEBAEB5}"/>
              </a:ext>
            </a:extLst>
          </p:cNvPr>
          <p:cNvSpPr>
            <a:spLocks noGrp="1"/>
          </p:cNvSpPr>
          <p:nvPr>
            <p:ph type="body" sz="quarter" idx="11"/>
          </p:nvPr>
        </p:nvSpPr>
        <p:spPr/>
        <p:txBody>
          <a:bodyPr/>
          <a:lstStyle/>
          <a:p>
            <a:pPr marL="285750" indent="-285750">
              <a:buFontTx/>
              <a:buChar char="-"/>
            </a:pPr>
            <a:r>
              <a:rPr lang="et-EE" dirty="0"/>
              <a:t>Harju maakond, v.a Tallinn - 5 000 000 eurot; </a:t>
            </a:r>
          </a:p>
          <a:p>
            <a:pPr marL="285750" indent="-285750">
              <a:buFontTx/>
              <a:buChar char="-"/>
            </a:pPr>
            <a:r>
              <a:rPr lang="et-EE" dirty="0"/>
              <a:t>Tallinn - 10 000 000 eurot; </a:t>
            </a:r>
          </a:p>
          <a:p>
            <a:pPr marL="285750" indent="-285750">
              <a:buFontTx/>
              <a:buChar char="-"/>
            </a:pPr>
            <a:r>
              <a:rPr lang="et-EE" dirty="0"/>
              <a:t>Hiiu maakond - 6 000 000 eurot; </a:t>
            </a:r>
          </a:p>
          <a:p>
            <a:pPr marL="285750" indent="-285750">
              <a:buFontTx/>
              <a:buChar char="-"/>
            </a:pPr>
            <a:r>
              <a:rPr lang="et-EE" dirty="0"/>
              <a:t>Ida-Viru maakond - 10 000 000 eurot; </a:t>
            </a:r>
          </a:p>
          <a:p>
            <a:pPr marL="285750" indent="-285750">
              <a:buFontTx/>
              <a:buChar char="-"/>
            </a:pPr>
            <a:r>
              <a:rPr lang="et-EE" dirty="0"/>
              <a:t> Jõgeva maakond - 7 500 000 eurot; </a:t>
            </a:r>
          </a:p>
          <a:p>
            <a:pPr marL="285750" indent="-285750">
              <a:buFontTx/>
              <a:buChar char="-"/>
            </a:pPr>
            <a:r>
              <a:rPr lang="et-EE" dirty="0"/>
              <a:t>Järva maakond - 6 500 000 eurot;</a:t>
            </a:r>
          </a:p>
          <a:p>
            <a:pPr marL="285750" indent="-285750">
              <a:buFontTx/>
              <a:buChar char="-"/>
            </a:pPr>
            <a:r>
              <a:rPr lang="et-EE" dirty="0"/>
              <a:t>Lääne maakond - 5 000 000 eurot; </a:t>
            </a:r>
          </a:p>
          <a:p>
            <a:pPr marL="285750" indent="-285750">
              <a:buFontTx/>
              <a:buChar char="-"/>
            </a:pPr>
            <a:r>
              <a:rPr lang="et-EE" dirty="0"/>
              <a:t> Lääne-Viru maakond - 6 500 000 eurot; </a:t>
            </a:r>
          </a:p>
          <a:p>
            <a:pPr marL="285750" indent="-285750">
              <a:buFontTx/>
              <a:buChar char="-"/>
            </a:pPr>
            <a:r>
              <a:rPr lang="et-EE" dirty="0"/>
              <a:t> Põlva maakond - 6 500 000 eurot; </a:t>
            </a:r>
          </a:p>
          <a:p>
            <a:pPr marL="285750" indent="-285750">
              <a:buFontTx/>
              <a:buChar char="-"/>
            </a:pPr>
            <a:r>
              <a:rPr lang="et-EE" dirty="0"/>
              <a:t>Pärnu maakond - 6 000 000 eurot; </a:t>
            </a:r>
          </a:p>
          <a:p>
            <a:pPr marL="285750" indent="-285750">
              <a:buFontTx/>
              <a:buChar char="-"/>
            </a:pPr>
            <a:r>
              <a:rPr lang="et-EE" dirty="0"/>
              <a:t>Rapla maakond - 5 500 000 eurot; </a:t>
            </a:r>
          </a:p>
          <a:p>
            <a:pPr marL="285750" indent="-285750">
              <a:buFontTx/>
              <a:buChar char="-"/>
            </a:pPr>
            <a:r>
              <a:rPr lang="et-EE" dirty="0"/>
              <a:t> Saare maakond - 5 500 000 eurot; </a:t>
            </a:r>
          </a:p>
        </p:txBody>
      </p:sp>
    </p:spTree>
    <p:extLst>
      <p:ext uri="{BB962C8B-B14F-4D97-AF65-F5344CB8AC3E}">
        <p14:creationId xmlns:p14="http://schemas.microsoft.com/office/powerpoint/2010/main" val="17586765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7813A-9087-FE9F-4F05-465E7A3180C6}"/>
              </a:ext>
            </a:extLst>
          </p:cNvPr>
          <p:cNvSpPr>
            <a:spLocks noGrp="1"/>
          </p:cNvSpPr>
          <p:nvPr>
            <p:ph type="title"/>
          </p:nvPr>
        </p:nvSpPr>
        <p:spPr/>
        <p:txBody>
          <a:bodyPr/>
          <a:lstStyle/>
          <a:p>
            <a:r>
              <a:rPr lang="et-EE" dirty="0"/>
              <a:t>Määruse Lisa muudatused</a:t>
            </a:r>
          </a:p>
        </p:txBody>
      </p:sp>
      <p:sp>
        <p:nvSpPr>
          <p:cNvPr id="3" name="Text Placeholder 2">
            <a:extLst>
              <a:ext uri="{FF2B5EF4-FFF2-40B4-BE49-F238E27FC236}">
                <a16:creationId xmlns:a16="http://schemas.microsoft.com/office/drawing/2014/main" id="{DBB39116-F1BD-9D48-8054-A470FBC59244}"/>
              </a:ext>
            </a:extLst>
          </p:cNvPr>
          <p:cNvSpPr>
            <a:spLocks noGrp="1"/>
          </p:cNvSpPr>
          <p:nvPr>
            <p:ph type="body" sz="quarter" idx="11"/>
          </p:nvPr>
        </p:nvSpPr>
        <p:spPr/>
        <p:txBody>
          <a:bodyPr/>
          <a:lstStyle/>
          <a:p>
            <a:endParaRPr lang="et-EE" dirty="0"/>
          </a:p>
          <a:p>
            <a:endParaRPr lang="et-EE" dirty="0"/>
          </a:p>
          <a:p>
            <a:endParaRPr lang="et-EE" dirty="0"/>
          </a:p>
          <a:p>
            <a:endParaRPr lang="et-EE" dirty="0"/>
          </a:p>
          <a:p>
            <a:r>
              <a:rPr lang="et-EE" dirty="0"/>
              <a:t>1.5. Pakkujal on lubatud kvalifitseerimisnõuetele vastavust tõendada ka teise ettevõtja vahenditele tuginedes. Sellisel juhul peab koos pakkumusega olema esitatud teise ettevõtja nõusolek oma vahenditele tuginemiseks ning selgitus, millises osas vastav isik lepingu täitmises osaleb. </a:t>
            </a:r>
            <a:r>
              <a:rPr lang="et-EE" dirty="0">
                <a:solidFill>
                  <a:srgbClr val="FF0000"/>
                </a:solidFill>
              </a:rPr>
              <a:t>Isik, kelle vahenditele oma kvalifitseerimisnõuete tõendamiseks tuginetakse, peab alati osalema lepingu täitmisel. Kui pakkuja ei ole esitanud pakkumusega koos isiku, kelle andmetele pakkuja kvalifitseerimisnõuete täitmiseks tuginetakse, kirjalikku kinnitust, millises osas isik lepingu täitmises osaleb, annab toetuse saaja pakkujale 10-kalendripäevase tähtaja vastava kinnituse esitamiseks. Kui kinnitust ei esitata eelmises lauses määratud tähtaja jooksul, kuulub selline pakkumus kõrvaldamisele.</a:t>
            </a:r>
          </a:p>
        </p:txBody>
      </p:sp>
    </p:spTree>
    <p:extLst>
      <p:ext uri="{BB962C8B-B14F-4D97-AF65-F5344CB8AC3E}">
        <p14:creationId xmlns:p14="http://schemas.microsoft.com/office/powerpoint/2010/main" val="5291884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7813A-9087-FE9F-4F05-465E7A3180C6}"/>
              </a:ext>
            </a:extLst>
          </p:cNvPr>
          <p:cNvSpPr>
            <a:spLocks noGrp="1"/>
          </p:cNvSpPr>
          <p:nvPr>
            <p:ph type="title"/>
          </p:nvPr>
        </p:nvSpPr>
        <p:spPr/>
        <p:txBody>
          <a:bodyPr/>
          <a:lstStyle/>
          <a:p>
            <a:r>
              <a:rPr lang="et-EE" dirty="0"/>
              <a:t>Määruse Lisa muudatused</a:t>
            </a:r>
          </a:p>
        </p:txBody>
      </p:sp>
      <p:sp>
        <p:nvSpPr>
          <p:cNvPr id="3" name="Text Placeholder 2">
            <a:extLst>
              <a:ext uri="{FF2B5EF4-FFF2-40B4-BE49-F238E27FC236}">
                <a16:creationId xmlns:a16="http://schemas.microsoft.com/office/drawing/2014/main" id="{DBB39116-F1BD-9D48-8054-A470FBC59244}"/>
              </a:ext>
            </a:extLst>
          </p:cNvPr>
          <p:cNvSpPr>
            <a:spLocks noGrp="1"/>
          </p:cNvSpPr>
          <p:nvPr>
            <p:ph type="body" sz="quarter" idx="11"/>
          </p:nvPr>
        </p:nvSpPr>
        <p:spPr/>
        <p:txBody>
          <a:bodyPr/>
          <a:lstStyle/>
          <a:p>
            <a:endParaRPr lang="et-EE" dirty="0"/>
          </a:p>
          <a:p>
            <a:endParaRPr lang="et-EE" dirty="0"/>
          </a:p>
          <a:p>
            <a:endParaRPr lang="et-EE" dirty="0"/>
          </a:p>
          <a:p>
            <a:endParaRPr lang="et-EE" dirty="0"/>
          </a:p>
          <a:p>
            <a:r>
              <a:rPr lang="et-EE" dirty="0"/>
              <a:t>1.5. Pakkujal on lubatud kvalifitseerimisnõuetele vastavust tõendada ka teise ettevõtja vahenditele tuginedes. Sellisel juhul peab koos pakkumusega olema esitatud teise ettevõtja nõusolek oma vahenditele tuginemiseks ning selgitus, millises osas vastav isik lepingu täitmises osaleb. </a:t>
            </a:r>
            <a:r>
              <a:rPr lang="et-EE" dirty="0">
                <a:solidFill>
                  <a:srgbClr val="FF0000"/>
                </a:solidFill>
              </a:rPr>
              <a:t>Isik, kelle vahenditele oma kvalifitseerimisnõuete tõendamiseks tuginetakse, peab alati osalema lepingu täitmisel. Kui pakkuja ei ole esitanud pakkumusega koos isiku, kelle andmetele pakkuja kvalifitseerimisnõuete täitmiseks tuginetakse, kirjalikku kinnitust, millises osas isik lepingu täitmises osaleb, annab toetuse saaja pakkujale 10-kalendripäevase tähtaja vastava kinnituse esitamiseks. Kui kinnitust ei esitata eelmises lauses määratud tähtaja jooksul, kuulub selline pakkumus kõrvaldamisele.</a:t>
            </a:r>
          </a:p>
        </p:txBody>
      </p:sp>
    </p:spTree>
    <p:extLst>
      <p:ext uri="{BB962C8B-B14F-4D97-AF65-F5344CB8AC3E}">
        <p14:creationId xmlns:p14="http://schemas.microsoft.com/office/powerpoint/2010/main" val="9172566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7813A-9087-FE9F-4F05-465E7A3180C6}"/>
              </a:ext>
            </a:extLst>
          </p:cNvPr>
          <p:cNvSpPr>
            <a:spLocks noGrp="1"/>
          </p:cNvSpPr>
          <p:nvPr>
            <p:ph type="title"/>
          </p:nvPr>
        </p:nvSpPr>
        <p:spPr/>
        <p:txBody>
          <a:bodyPr/>
          <a:lstStyle/>
          <a:p>
            <a:r>
              <a:rPr lang="et-EE" dirty="0"/>
              <a:t>Määruse Lisa muudatused</a:t>
            </a:r>
          </a:p>
        </p:txBody>
      </p:sp>
      <p:sp>
        <p:nvSpPr>
          <p:cNvPr id="3" name="Text Placeholder 2">
            <a:extLst>
              <a:ext uri="{FF2B5EF4-FFF2-40B4-BE49-F238E27FC236}">
                <a16:creationId xmlns:a16="http://schemas.microsoft.com/office/drawing/2014/main" id="{DBB39116-F1BD-9D48-8054-A470FBC59244}"/>
              </a:ext>
            </a:extLst>
          </p:cNvPr>
          <p:cNvSpPr>
            <a:spLocks noGrp="1"/>
          </p:cNvSpPr>
          <p:nvPr>
            <p:ph type="body" sz="quarter" idx="11"/>
          </p:nvPr>
        </p:nvSpPr>
        <p:spPr/>
        <p:txBody>
          <a:bodyPr/>
          <a:lstStyle/>
          <a:p>
            <a:endParaRPr lang="et-EE" dirty="0"/>
          </a:p>
          <a:p>
            <a:endParaRPr lang="et-EE" dirty="0"/>
          </a:p>
          <a:p>
            <a:endParaRPr lang="et-EE" dirty="0"/>
          </a:p>
          <a:p>
            <a:r>
              <a:rPr lang="et-EE" dirty="0"/>
              <a:t>1.7. Toetuse saajal on õigus kõrvaldada pakkumus ning tunnistada edukaks esialgsel hindamisel leitud järjestuselt teine pakkumus uut ostumenetlust korraldamata, kui toetuse saaja soovib võtta omafinantseeringuks renoveerimislaenu ning laenuandja ei nõustu projekti elluviimiseks renoveerimislaenu väljastama </a:t>
            </a:r>
            <a:r>
              <a:rPr lang="et-EE" b="1" dirty="0">
                <a:solidFill>
                  <a:srgbClr val="FF0000"/>
                </a:solidFill>
              </a:rPr>
              <a:t>pakkujaga seotud põhjustel.</a:t>
            </a:r>
            <a:r>
              <a:rPr lang="et-EE" dirty="0"/>
              <a:t> Nimetatud juhul teeb toetuse saaja asjakohase otsuse muutmise otsuse või vastava otsuse, milles märgitakse, mis kuupäeval on kõrvaldamise aluseks olev asjaolu teatavaks saanud. Toetuse saaja peab tagama, et laenu andmisest keeldumine on vähemalt kirjalikku taasesitamist võimaldavas vormis. </a:t>
            </a:r>
          </a:p>
          <a:p>
            <a:r>
              <a:rPr lang="et-EE" dirty="0"/>
              <a:t>1.8. Punktis 1.7. nimetatud otsusest teavitatakse ostus vastavaks tunnistatud pakkumuste esitajaid </a:t>
            </a:r>
            <a:r>
              <a:rPr lang="et-EE" dirty="0">
                <a:solidFill>
                  <a:srgbClr val="FF0000"/>
                </a:solidFill>
              </a:rPr>
              <a:t>kolme tööpäeva jooksul </a:t>
            </a:r>
            <a:r>
              <a:rPr lang="et-EE" dirty="0"/>
              <a:t>vastava otsuse tegemisest arvates. </a:t>
            </a:r>
            <a:endParaRPr lang="et-EE" dirty="0">
              <a:solidFill>
                <a:srgbClr val="FF0000"/>
              </a:solidFill>
            </a:endParaRPr>
          </a:p>
        </p:txBody>
      </p:sp>
    </p:spTree>
    <p:extLst>
      <p:ext uri="{BB962C8B-B14F-4D97-AF65-F5344CB8AC3E}">
        <p14:creationId xmlns:p14="http://schemas.microsoft.com/office/powerpoint/2010/main" val="28168867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7813A-9087-FE9F-4F05-465E7A3180C6}"/>
              </a:ext>
            </a:extLst>
          </p:cNvPr>
          <p:cNvSpPr>
            <a:spLocks noGrp="1"/>
          </p:cNvSpPr>
          <p:nvPr>
            <p:ph type="title"/>
          </p:nvPr>
        </p:nvSpPr>
        <p:spPr/>
        <p:txBody>
          <a:bodyPr/>
          <a:lstStyle/>
          <a:p>
            <a:r>
              <a:rPr lang="et-EE" dirty="0"/>
              <a:t>Määruse Lisa muudatused</a:t>
            </a:r>
          </a:p>
        </p:txBody>
      </p:sp>
      <p:sp>
        <p:nvSpPr>
          <p:cNvPr id="3" name="Text Placeholder 2">
            <a:extLst>
              <a:ext uri="{FF2B5EF4-FFF2-40B4-BE49-F238E27FC236}">
                <a16:creationId xmlns:a16="http://schemas.microsoft.com/office/drawing/2014/main" id="{DBB39116-F1BD-9D48-8054-A470FBC59244}"/>
              </a:ext>
            </a:extLst>
          </p:cNvPr>
          <p:cNvSpPr>
            <a:spLocks noGrp="1"/>
          </p:cNvSpPr>
          <p:nvPr>
            <p:ph type="body" sz="quarter" idx="11"/>
          </p:nvPr>
        </p:nvSpPr>
        <p:spPr/>
        <p:txBody>
          <a:bodyPr/>
          <a:lstStyle/>
          <a:p>
            <a:endParaRPr lang="et-EE" dirty="0"/>
          </a:p>
          <a:p>
            <a:endParaRPr lang="et-EE" dirty="0"/>
          </a:p>
          <a:p>
            <a:endParaRPr lang="et-EE" dirty="0"/>
          </a:p>
          <a:p>
            <a:endParaRPr lang="et-EE" dirty="0"/>
          </a:p>
          <a:p>
            <a:endParaRPr lang="et-EE" dirty="0"/>
          </a:p>
          <a:p>
            <a:r>
              <a:rPr lang="et-EE" dirty="0"/>
              <a:t>1.9. Ostus on lubatud esitada ettevõtjate poolt ühine pakkumus. </a:t>
            </a:r>
            <a:r>
              <a:rPr lang="et-EE" b="1" dirty="0">
                <a:solidFill>
                  <a:srgbClr val="FF0000"/>
                </a:solidFill>
              </a:rPr>
              <a:t>Ühise pakkumise korral loetakse, et ettevõtjad vastutavad ostumenetluse tulemusel sõlmitud rekonstrueerimistööde lepingu eest solidaarselt.</a:t>
            </a:r>
            <a:r>
              <a:rPr lang="et-EE" dirty="0"/>
              <a:t> </a:t>
            </a:r>
            <a:r>
              <a:rPr lang="et-EE" dirty="0">
                <a:solidFill>
                  <a:srgbClr val="FF0000"/>
                </a:solidFill>
              </a:rPr>
              <a:t>Ühise pakkumise esitanud ettevõtjad ei pea olema moodustanud juriidilist isikut ega olema ühinenud muus õiguslikus vormis. Toetuse saaja ostumenetluses sätestatud kvalifitseerimistingimus loetakse täidetuks, kui vähemalt ühel ühispakkumuses osalevatest ettevõtjatest on vastav kvalifitseerimistingimus täidetud või see on täidetud summeeritult kui ühispakkujad tuginevad üksteise vahenditele. </a:t>
            </a:r>
          </a:p>
        </p:txBody>
      </p:sp>
    </p:spTree>
    <p:extLst>
      <p:ext uri="{BB962C8B-B14F-4D97-AF65-F5344CB8AC3E}">
        <p14:creationId xmlns:p14="http://schemas.microsoft.com/office/powerpoint/2010/main" val="11137276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7813A-9087-FE9F-4F05-465E7A3180C6}"/>
              </a:ext>
            </a:extLst>
          </p:cNvPr>
          <p:cNvSpPr>
            <a:spLocks noGrp="1"/>
          </p:cNvSpPr>
          <p:nvPr>
            <p:ph type="title"/>
          </p:nvPr>
        </p:nvSpPr>
        <p:spPr/>
        <p:txBody>
          <a:bodyPr/>
          <a:lstStyle/>
          <a:p>
            <a:r>
              <a:rPr lang="et-EE" dirty="0"/>
              <a:t>Määruse Lisa muudatused</a:t>
            </a:r>
          </a:p>
        </p:txBody>
      </p:sp>
      <p:sp>
        <p:nvSpPr>
          <p:cNvPr id="3" name="Text Placeholder 2">
            <a:extLst>
              <a:ext uri="{FF2B5EF4-FFF2-40B4-BE49-F238E27FC236}">
                <a16:creationId xmlns:a16="http://schemas.microsoft.com/office/drawing/2014/main" id="{DBB39116-F1BD-9D48-8054-A470FBC59244}"/>
              </a:ext>
            </a:extLst>
          </p:cNvPr>
          <p:cNvSpPr>
            <a:spLocks noGrp="1"/>
          </p:cNvSpPr>
          <p:nvPr>
            <p:ph type="body" sz="quarter" idx="11"/>
          </p:nvPr>
        </p:nvSpPr>
        <p:spPr/>
        <p:txBody>
          <a:bodyPr/>
          <a:lstStyle/>
          <a:p>
            <a:endParaRPr lang="et-EE" dirty="0">
              <a:solidFill>
                <a:srgbClr val="FF0000"/>
              </a:solidFill>
            </a:endParaRPr>
          </a:p>
          <a:p>
            <a:endParaRPr lang="et-EE" dirty="0">
              <a:solidFill>
                <a:srgbClr val="FF0000"/>
              </a:solidFill>
            </a:endParaRPr>
          </a:p>
          <a:p>
            <a:r>
              <a:rPr lang="et-EE" dirty="0">
                <a:solidFill>
                  <a:srgbClr val="FF0000"/>
                </a:solidFill>
              </a:rPr>
              <a:t>1.11. Toetuse saajal on õigus kontrollida kõrvaldamise aluste puudumist ja kvalifitseerimistingimustele ning vastavustingimustele vastavust vaid sellise pakkuja puhul, kelle pakkumus on hindamiskriteeriumite alusel hinnates edukas pakkumus. </a:t>
            </a:r>
          </a:p>
          <a:p>
            <a:r>
              <a:rPr lang="et-EE" dirty="0">
                <a:solidFill>
                  <a:srgbClr val="FF0000"/>
                </a:solidFill>
              </a:rPr>
              <a:t>1.12. Toetuse saaja ostus tuleb lepingu eeldatav maksumus märkida registrisse ilma käibemaksuta summana. </a:t>
            </a:r>
          </a:p>
          <a:p>
            <a:r>
              <a:rPr lang="et-EE" dirty="0">
                <a:solidFill>
                  <a:srgbClr val="FF0000"/>
                </a:solidFill>
              </a:rPr>
              <a:t>1.13. Toetuse saaja märgib registris lepingu täitmise tähtaja kalendrikuudes lähtudes konkreetse korterelamu eripärast. Ehitustööde oodatav kestus summeeritakse ettevalmistusajaga selliselt, et ehitustööde oodatavale kestusele kalendrikuudes liidetakse igakordselt vastav ettevalmistusaeg, milleks on igakordselt maksimaalselt kuus kalendrikuud. Edukas pakkuja ei ole kohustatud kasutama ettevalmistusaega, kui tema hinnangul on võimalik rekonstrueerimistöödega alustada varem. </a:t>
            </a:r>
          </a:p>
        </p:txBody>
      </p:sp>
    </p:spTree>
    <p:extLst>
      <p:ext uri="{BB962C8B-B14F-4D97-AF65-F5344CB8AC3E}">
        <p14:creationId xmlns:p14="http://schemas.microsoft.com/office/powerpoint/2010/main" val="37715740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7813A-9087-FE9F-4F05-465E7A3180C6}"/>
              </a:ext>
            </a:extLst>
          </p:cNvPr>
          <p:cNvSpPr>
            <a:spLocks noGrp="1"/>
          </p:cNvSpPr>
          <p:nvPr>
            <p:ph type="title"/>
          </p:nvPr>
        </p:nvSpPr>
        <p:spPr/>
        <p:txBody>
          <a:bodyPr/>
          <a:lstStyle/>
          <a:p>
            <a:r>
              <a:rPr lang="et-EE" dirty="0"/>
              <a:t>Määruse Lisa muudatused</a:t>
            </a:r>
          </a:p>
        </p:txBody>
      </p:sp>
      <p:sp>
        <p:nvSpPr>
          <p:cNvPr id="3" name="Text Placeholder 2">
            <a:extLst>
              <a:ext uri="{FF2B5EF4-FFF2-40B4-BE49-F238E27FC236}">
                <a16:creationId xmlns:a16="http://schemas.microsoft.com/office/drawing/2014/main" id="{DBB39116-F1BD-9D48-8054-A470FBC59244}"/>
              </a:ext>
            </a:extLst>
          </p:cNvPr>
          <p:cNvSpPr>
            <a:spLocks noGrp="1"/>
          </p:cNvSpPr>
          <p:nvPr>
            <p:ph type="body" sz="quarter" idx="11"/>
          </p:nvPr>
        </p:nvSpPr>
        <p:spPr/>
        <p:txBody>
          <a:bodyPr/>
          <a:lstStyle/>
          <a:p>
            <a:endParaRPr lang="et-EE" dirty="0">
              <a:solidFill>
                <a:srgbClr val="FF0000"/>
              </a:solidFill>
            </a:endParaRPr>
          </a:p>
          <a:p>
            <a:endParaRPr lang="et-EE" dirty="0">
              <a:solidFill>
                <a:srgbClr val="FF0000"/>
              </a:solidFill>
            </a:endParaRPr>
          </a:p>
          <a:p>
            <a:endParaRPr lang="et-EE" dirty="0">
              <a:solidFill>
                <a:srgbClr val="FF0000"/>
              </a:solidFill>
            </a:endParaRPr>
          </a:p>
          <a:p>
            <a:endParaRPr lang="et-EE" dirty="0">
              <a:solidFill>
                <a:srgbClr val="FF0000"/>
              </a:solidFill>
            </a:endParaRPr>
          </a:p>
          <a:p>
            <a:r>
              <a:rPr lang="et-EE" dirty="0">
                <a:solidFill>
                  <a:srgbClr val="FF0000"/>
                </a:solidFill>
              </a:rPr>
              <a:t>1.14. Toetuse saajal on õigus lõpetada ostumenetlus lepingu sõlmimiseta, kui edukaks osutuva pakkuja pakkumuse maksumus ületab ostumenetluses märgitud eeldatavat maksumust. </a:t>
            </a:r>
          </a:p>
          <a:p>
            <a:r>
              <a:rPr lang="et-EE" dirty="0">
                <a:solidFill>
                  <a:srgbClr val="FF0000"/>
                </a:solidFill>
              </a:rPr>
              <a:t>1.15. Eduka pakkujaga sõlmitakse leping samadel tingimustel, mis on avaldatud toetuse saaja ostus. Toetuse saaja peab kontrollima ja tagama kogu lepingu täitmise perioodi, et ostumenetluses edukale pakkujale ettenähtud kohustuste täitmine oleks tähtaegne ja vastaks ostumenetluses ja lepingus avaldatud ning sätestatud tingimustele. Lepingu muutmine on lubatav üksnes juhul, kui selleks esineb õigusaktides toodud alus.</a:t>
            </a:r>
          </a:p>
        </p:txBody>
      </p:sp>
    </p:spTree>
    <p:extLst>
      <p:ext uri="{BB962C8B-B14F-4D97-AF65-F5344CB8AC3E}">
        <p14:creationId xmlns:p14="http://schemas.microsoft.com/office/powerpoint/2010/main" val="37490393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7813A-9087-FE9F-4F05-465E7A3180C6}"/>
              </a:ext>
            </a:extLst>
          </p:cNvPr>
          <p:cNvSpPr>
            <a:spLocks noGrp="1"/>
          </p:cNvSpPr>
          <p:nvPr>
            <p:ph type="title"/>
          </p:nvPr>
        </p:nvSpPr>
        <p:spPr/>
        <p:txBody>
          <a:bodyPr/>
          <a:lstStyle/>
          <a:p>
            <a:r>
              <a:rPr lang="et-EE" dirty="0"/>
              <a:t>Kohustuslikud kõrvaldamise alused</a:t>
            </a:r>
          </a:p>
        </p:txBody>
      </p:sp>
      <p:sp>
        <p:nvSpPr>
          <p:cNvPr id="3" name="Text Placeholder 2">
            <a:extLst>
              <a:ext uri="{FF2B5EF4-FFF2-40B4-BE49-F238E27FC236}">
                <a16:creationId xmlns:a16="http://schemas.microsoft.com/office/drawing/2014/main" id="{DBB39116-F1BD-9D48-8054-A470FBC59244}"/>
              </a:ext>
            </a:extLst>
          </p:cNvPr>
          <p:cNvSpPr>
            <a:spLocks noGrp="1"/>
          </p:cNvSpPr>
          <p:nvPr>
            <p:ph type="body" sz="quarter" idx="11"/>
          </p:nvPr>
        </p:nvSpPr>
        <p:spPr/>
        <p:txBody>
          <a:bodyPr/>
          <a:lstStyle/>
          <a:p>
            <a:endParaRPr lang="et-EE" dirty="0"/>
          </a:p>
          <a:p>
            <a:endParaRPr lang="et-EE" dirty="0"/>
          </a:p>
          <a:p>
            <a:endParaRPr lang="et-EE" dirty="0"/>
          </a:p>
          <a:p>
            <a:endParaRPr lang="et-EE" dirty="0"/>
          </a:p>
          <a:p>
            <a:endParaRPr lang="et-EE" dirty="0"/>
          </a:p>
          <a:p>
            <a:endParaRPr lang="et-EE" dirty="0"/>
          </a:p>
          <a:p>
            <a:r>
              <a:rPr lang="et-EE" dirty="0"/>
              <a:t>2.3. Ostumenetlusest kõrvaldatakse pakkuja, kelle puhul ei ole täidetud vähemalt üks alljärgnevatest nõuetest, arvestades punktis 2.4 toodut: 2.3.1. pakkuja esitab kinnituse, et tema ja kõigi ühispakkujate suhtes puuduvad riigihangete seaduse (edaspidi RHS) § 95 lõike 1 punktides 1–3 ja 5 sätestatud alused, arvestades RHS § 95 lõikes 2 sätestatut. </a:t>
            </a:r>
            <a:r>
              <a:rPr lang="et-EE" dirty="0">
                <a:solidFill>
                  <a:srgbClr val="FF0000"/>
                </a:solidFill>
              </a:rPr>
              <a:t>Nimetatud kinnitus loetakse antuks, kui pakkumuse koosseisus esitatakse registris koostatud dokument, millest nähtuvad pakkuja üldised kinnitused; .</a:t>
            </a:r>
          </a:p>
        </p:txBody>
      </p:sp>
    </p:spTree>
    <p:extLst>
      <p:ext uri="{BB962C8B-B14F-4D97-AF65-F5344CB8AC3E}">
        <p14:creationId xmlns:p14="http://schemas.microsoft.com/office/powerpoint/2010/main" val="33565442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7813A-9087-FE9F-4F05-465E7A3180C6}"/>
              </a:ext>
            </a:extLst>
          </p:cNvPr>
          <p:cNvSpPr>
            <a:spLocks noGrp="1"/>
          </p:cNvSpPr>
          <p:nvPr>
            <p:ph type="title"/>
          </p:nvPr>
        </p:nvSpPr>
        <p:spPr/>
        <p:txBody>
          <a:bodyPr/>
          <a:lstStyle/>
          <a:p>
            <a:r>
              <a:rPr lang="et-EE" dirty="0"/>
              <a:t>Kohustuslikud kõrvaldamise alused</a:t>
            </a:r>
          </a:p>
        </p:txBody>
      </p:sp>
      <p:sp>
        <p:nvSpPr>
          <p:cNvPr id="3" name="Text Placeholder 2">
            <a:extLst>
              <a:ext uri="{FF2B5EF4-FFF2-40B4-BE49-F238E27FC236}">
                <a16:creationId xmlns:a16="http://schemas.microsoft.com/office/drawing/2014/main" id="{DBB39116-F1BD-9D48-8054-A470FBC59244}"/>
              </a:ext>
            </a:extLst>
          </p:cNvPr>
          <p:cNvSpPr>
            <a:spLocks noGrp="1"/>
          </p:cNvSpPr>
          <p:nvPr>
            <p:ph type="body" sz="quarter" idx="11"/>
          </p:nvPr>
        </p:nvSpPr>
        <p:spPr/>
        <p:txBody>
          <a:bodyPr/>
          <a:lstStyle/>
          <a:p>
            <a:endParaRPr lang="et-EE" dirty="0"/>
          </a:p>
          <a:p>
            <a:endParaRPr lang="et-EE" dirty="0"/>
          </a:p>
          <a:p>
            <a:endParaRPr lang="et-EE" dirty="0"/>
          </a:p>
          <a:p>
            <a:endParaRPr lang="et-EE" dirty="0"/>
          </a:p>
          <a:p>
            <a:r>
              <a:rPr lang="et-EE" dirty="0"/>
              <a:t>2.3.2. Maksu- ja Tolliameti tõenditelt pakkuja ja kõigi ühispakkujate ning pakkumuses näidatud alltöövõtjate kohta, </a:t>
            </a:r>
            <a:r>
              <a:rPr lang="et-EE" dirty="0">
                <a:solidFill>
                  <a:srgbClr val="FF0000"/>
                </a:solidFill>
              </a:rPr>
              <a:t>kui vastavad alltöövõtjad on eristavalt välja toodud</a:t>
            </a:r>
            <a:r>
              <a:rPr lang="et-EE" dirty="0"/>
              <a:t>, peab olema võimalik tuvastada, et ühegi nimetatud isiku töötajate keskmine töötasu ei ole võrdlusperioodi (kuus kalendrikuud) jooksul olnud väiksem kui 70 protsenti sama ajavahemiku keskmisest töötasust lepingu esemele vastavas valdkonnas. </a:t>
            </a:r>
            <a:r>
              <a:rPr lang="et-EE" dirty="0">
                <a:solidFill>
                  <a:srgbClr val="FF0000"/>
                </a:solidFill>
              </a:rPr>
              <a:t>Nimetatud nõuet ei kohaldata, kui isikul puuduvad töötajad. Kui pakkuja tugineb kvalifitseerimistingimuse tõendamisel teise ettevõtja andmetele, kuid see ettevõtja ei ole märgitud pakkuja alltöövõtjaks, ei ole kohustust sellise ettevõtja kohta käesolevas punktis nimetatud tõendit esitada;</a:t>
            </a:r>
          </a:p>
        </p:txBody>
      </p:sp>
    </p:spTree>
    <p:extLst>
      <p:ext uri="{BB962C8B-B14F-4D97-AF65-F5344CB8AC3E}">
        <p14:creationId xmlns:p14="http://schemas.microsoft.com/office/powerpoint/2010/main" val="31091307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7813A-9087-FE9F-4F05-465E7A3180C6}"/>
              </a:ext>
            </a:extLst>
          </p:cNvPr>
          <p:cNvSpPr>
            <a:spLocks noGrp="1"/>
          </p:cNvSpPr>
          <p:nvPr>
            <p:ph type="title"/>
          </p:nvPr>
        </p:nvSpPr>
        <p:spPr/>
        <p:txBody>
          <a:bodyPr/>
          <a:lstStyle/>
          <a:p>
            <a:r>
              <a:rPr lang="et-EE" dirty="0"/>
              <a:t>Kohustuslikud kõrvaldamise alused</a:t>
            </a:r>
          </a:p>
        </p:txBody>
      </p:sp>
      <p:sp>
        <p:nvSpPr>
          <p:cNvPr id="3" name="Text Placeholder 2">
            <a:extLst>
              <a:ext uri="{FF2B5EF4-FFF2-40B4-BE49-F238E27FC236}">
                <a16:creationId xmlns:a16="http://schemas.microsoft.com/office/drawing/2014/main" id="{DBB39116-F1BD-9D48-8054-A470FBC59244}"/>
              </a:ext>
            </a:extLst>
          </p:cNvPr>
          <p:cNvSpPr>
            <a:spLocks noGrp="1"/>
          </p:cNvSpPr>
          <p:nvPr>
            <p:ph type="body" sz="quarter" idx="11"/>
          </p:nvPr>
        </p:nvSpPr>
        <p:spPr/>
        <p:txBody>
          <a:bodyPr/>
          <a:lstStyle/>
          <a:p>
            <a:endParaRPr lang="et-EE" dirty="0"/>
          </a:p>
          <a:p>
            <a:endParaRPr lang="et-EE" dirty="0"/>
          </a:p>
          <a:p>
            <a:r>
              <a:rPr lang="et-EE" dirty="0">
                <a:solidFill>
                  <a:srgbClr val="FF0000"/>
                </a:solidFill>
              </a:rPr>
              <a:t>2.3.4. pakkuja ja toetuse saaja korterelamu rekonstrueerimist nõustav tehniline konsultant ei ole seotud isikud. Nimetatud kinnitus vastava seose puudumise kohta loetakse antuks, kui pakkumuse koosseisus on esitatud registris koostatud dokument, millest nähtuvad pakkuja üldised kinnitused. </a:t>
            </a:r>
          </a:p>
          <a:p>
            <a:r>
              <a:rPr lang="et-EE" dirty="0">
                <a:solidFill>
                  <a:srgbClr val="FF0000"/>
                </a:solidFill>
              </a:rPr>
              <a:t>2.4. Kui pakkuja ei ole esitanud pakkumusega koos tõendeid kõrvaldamise aluste puudumise kohta ning vastavate kõrvaldamise aluste puudumist ei ole toetuse saajal võimalik kontrollida avalikest registritest, annab toetuse saaja pakkujale 10-kalendripäevase tähtaja vastavate dokumentide ja andmete, mis tõendavad kõrvaldamise aluste puudumist, esitamiseks. Kui vastavaid andmeid ja dokumente ei esitata eelmises lauses määratud tähtaja jooksul, kuulub selline pakkumus kõrvaldamisele.</a:t>
            </a:r>
          </a:p>
        </p:txBody>
      </p:sp>
    </p:spTree>
    <p:extLst>
      <p:ext uri="{BB962C8B-B14F-4D97-AF65-F5344CB8AC3E}">
        <p14:creationId xmlns:p14="http://schemas.microsoft.com/office/powerpoint/2010/main" val="41243323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7813A-9087-FE9F-4F05-465E7A3180C6}"/>
              </a:ext>
            </a:extLst>
          </p:cNvPr>
          <p:cNvSpPr>
            <a:spLocks noGrp="1"/>
          </p:cNvSpPr>
          <p:nvPr>
            <p:ph type="title"/>
          </p:nvPr>
        </p:nvSpPr>
        <p:spPr/>
        <p:txBody>
          <a:bodyPr/>
          <a:lstStyle/>
          <a:p>
            <a:r>
              <a:rPr lang="et-EE" dirty="0"/>
              <a:t>Kohustuslikud kvalifitseerimise tingimused</a:t>
            </a:r>
          </a:p>
        </p:txBody>
      </p:sp>
      <p:sp>
        <p:nvSpPr>
          <p:cNvPr id="3" name="Text Placeholder 2">
            <a:extLst>
              <a:ext uri="{FF2B5EF4-FFF2-40B4-BE49-F238E27FC236}">
                <a16:creationId xmlns:a16="http://schemas.microsoft.com/office/drawing/2014/main" id="{DBB39116-F1BD-9D48-8054-A470FBC59244}"/>
              </a:ext>
            </a:extLst>
          </p:cNvPr>
          <p:cNvSpPr>
            <a:spLocks noGrp="1"/>
          </p:cNvSpPr>
          <p:nvPr>
            <p:ph type="body" sz="quarter" idx="11"/>
          </p:nvPr>
        </p:nvSpPr>
        <p:spPr/>
        <p:txBody>
          <a:bodyPr/>
          <a:lstStyle/>
          <a:p>
            <a:r>
              <a:rPr lang="et-EE" dirty="0"/>
              <a:t>3.1. Pakkuja pakkumuse esitamisele </a:t>
            </a:r>
            <a:r>
              <a:rPr lang="et-EE" b="1" dirty="0">
                <a:solidFill>
                  <a:srgbClr val="FF0000"/>
                </a:solidFill>
              </a:rPr>
              <a:t>eelneva</a:t>
            </a:r>
            <a:r>
              <a:rPr lang="et-EE" dirty="0"/>
              <a:t> majandusaasta netokäive peab olema minimaalselt võrdne sõlmitava lepingu kahekordse eeldatava maksumusega (arvestatuna, et lepingu eeldatav maksumus esitatakse alati käibemaksuta summana). </a:t>
            </a:r>
            <a:r>
              <a:rPr lang="et-EE" dirty="0">
                <a:solidFill>
                  <a:srgbClr val="FF0000"/>
                </a:solidFill>
              </a:rPr>
              <a:t>Kui pakkuja ei ole tegutsenud enne pakkumuse esitamise tähtaega vähemalt ühte majandusaastat või ei oma vastavat käivet, loetakse nõue täidetuks, kui pakkuja esitab pakkumuse koosseisus teise ettevõtja, kellel on vastav käibenõue täidetud, kirjaliku kinnituse et selline ettevõtja lubab oma käibeandmetele pakkujal tugineda ja osaleb lepingu täitmisel.</a:t>
            </a:r>
          </a:p>
          <a:p>
            <a:r>
              <a:rPr lang="et-EE" dirty="0"/>
              <a:t>3.2. Pakkuja peab olema ostumenetluse algamisele eelneva 60 kuu jooksul teostanud vähemalt ühe pakkumuses esitatuga samaväärse ehitustöö maksumusega määras, mis on võrdne vähemalt </a:t>
            </a:r>
            <a:r>
              <a:rPr lang="et-EE" dirty="0">
                <a:solidFill>
                  <a:srgbClr val="FF0000"/>
                </a:solidFill>
              </a:rPr>
              <a:t>poolega</a:t>
            </a:r>
            <a:r>
              <a:rPr lang="et-EE" dirty="0"/>
              <a:t> sõlmitava lepingu eeldatavast maksumusest.</a:t>
            </a:r>
          </a:p>
          <a:p>
            <a:r>
              <a:rPr lang="et-EE" dirty="0"/>
              <a:t>3.3. Pakkuja meeskonnas peavad korterelamu terviklikul rekonstrueerimisel </a:t>
            </a:r>
            <a:r>
              <a:rPr lang="et-EE" b="1" dirty="0">
                <a:solidFill>
                  <a:srgbClr val="FF0000"/>
                </a:solidFill>
              </a:rPr>
              <a:t>igakordselt</a:t>
            </a:r>
            <a:r>
              <a:rPr lang="et-EE" dirty="0"/>
              <a:t> olema järgmised pädevad või välismaise pakkuja puhul samaväärse pädevusega isikud, kelle tehnilise ja kutsealase pädevuse nõuetele vastavust tõendatakse järgnevate pädevustega</a:t>
            </a:r>
            <a:endParaRPr lang="et-EE" dirty="0">
              <a:solidFill>
                <a:srgbClr val="FF0000"/>
              </a:solidFill>
            </a:endParaRPr>
          </a:p>
        </p:txBody>
      </p:sp>
    </p:spTree>
    <p:extLst>
      <p:ext uri="{BB962C8B-B14F-4D97-AF65-F5344CB8AC3E}">
        <p14:creationId xmlns:p14="http://schemas.microsoft.com/office/powerpoint/2010/main" val="2323184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FE3D3-1627-D390-0460-F0D43D0746B2}"/>
              </a:ext>
            </a:extLst>
          </p:cNvPr>
          <p:cNvSpPr>
            <a:spLocks noGrp="1"/>
          </p:cNvSpPr>
          <p:nvPr>
            <p:ph type="title"/>
          </p:nvPr>
        </p:nvSpPr>
        <p:spPr/>
        <p:txBody>
          <a:bodyPr/>
          <a:lstStyle/>
          <a:p>
            <a:r>
              <a:rPr lang="et-EE" dirty="0"/>
              <a:t>Piirkondlik jaotamine</a:t>
            </a:r>
          </a:p>
        </p:txBody>
      </p:sp>
      <p:sp>
        <p:nvSpPr>
          <p:cNvPr id="3" name="Text Placeholder 2">
            <a:extLst>
              <a:ext uri="{FF2B5EF4-FFF2-40B4-BE49-F238E27FC236}">
                <a16:creationId xmlns:a16="http://schemas.microsoft.com/office/drawing/2014/main" id="{E8B1E1C4-F117-96FA-2F1F-47003EEBAEB5}"/>
              </a:ext>
            </a:extLst>
          </p:cNvPr>
          <p:cNvSpPr>
            <a:spLocks noGrp="1"/>
          </p:cNvSpPr>
          <p:nvPr>
            <p:ph type="body" sz="quarter" idx="11"/>
          </p:nvPr>
        </p:nvSpPr>
        <p:spPr/>
        <p:txBody>
          <a:bodyPr/>
          <a:lstStyle/>
          <a:p>
            <a:pPr marL="285750" indent="-285750">
              <a:buFontTx/>
              <a:buChar char="-"/>
            </a:pPr>
            <a:r>
              <a:rPr lang="et-EE" dirty="0"/>
              <a:t>Tartu maakond, v.a Tartu linn asustusüksusena - 5 000 000 eurot; </a:t>
            </a:r>
          </a:p>
          <a:p>
            <a:pPr marL="285750" indent="-285750">
              <a:buFontTx/>
              <a:buChar char="-"/>
            </a:pPr>
            <a:r>
              <a:rPr lang="et-EE" dirty="0"/>
              <a:t> Tartu linn asustusüksusena - 5 000 000 eurot; </a:t>
            </a:r>
          </a:p>
          <a:p>
            <a:pPr marL="285750" indent="-285750">
              <a:buFontTx/>
              <a:buChar char="-"/>
            </a:pPr>
            <a:r>
              <a:rPr lang="et-EE" dirty="0"/>
              <a:t>Valga maakond - 7 000 000 eurot; </a:t>
            </a:r>
          </a:p>
          <a:p>
            <a:pPr marL="285750" indent="-285750">
              <a:buFontTx/>
              <a:buChar char="-"/>
            </a:pPr>
            <a:r>
              <a:rPr lang="et-EE" dirty="0"/>
              <a:t>Viljandi maakond - 6 500 000 eurot;  </a:t>
            </a:r>
          </a:p>
          <a:p>
            <a:pPr marL="285750" indent="-285750">
              <a:buFontTx/>
              <a:buChar char="-"/>
            </a:pPr>
            <a:r>
              <a:rPr lang="et-EE" dirty="0"/>
              <a:t>Võru maakond - 6 500 000 eurot; </a:t>
            </a:r>
          </a:p>
          <a:p>
            <a:pPr marL="285750" indent="-285750">
              <a:buFontTx/>
              <a:buChar char="-"/>
            </a:pPr>
            <a:r>
              <a:rPr lang="et-EE" dirty="0"/>
              <a:t> tehases eelnevalt valmistatud elementidega rekonstrueerimine - 20 000 000 eurot; </a:t>
            </a:r>
          </a:p>
          <a:p>
            <a:pPr marL="285750" indent="-285750">
              <a:buFontTx/>
              <a:buChar char="-"/>
            </a:pPr>
            <a:r>
              <a:rPr lang="et-EE" dirty="0"/>
              <a:t>suurte korterelamute rekonstrueerimine - 20 000 000 eurot; </a:t>
            </a:r>
          </a:p>
          <a:p>
            <a:pPr marL="285750" indent="-285750">
              <a:buFontTx/>
              <a:buChar char="-"/>
            </a:pPr>
            <a:r>
              <a:rPr lang="et-EE" dirty="0"/>
              <a:t>naabruskonnapõhine rekonstrueerimine - 10 000 000 eurot; </a:t>
            </a:r>
          </a:p>
          <a:p>
            <a:pPr marL="285750" indent="-285750">
              <a:buFontTx/>
              <a:buChar char="-"/>
            </a:pPr>
            <a:r>
              <a:rPr lang="et-EE" dirty="0"/>
              <a:t> muinsus- ja miljööväärtuslike korterelamute rekonstrueerimine - 10 000 000 eurot.</a:t>
            </a:r>
          </a:p>
        </p:txBody>
      </p:sp>
    </p:spTree>
    <p:extLst>
      <p:ext uri="{BB962C8B-B14F-4D97-AF65-F5344CB8AC3E}">
        <p14:creationId xmlns:p14="http://schemas.microsoft.com/office/powerpoint/2010/main" val="30358091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7813A-9087-FE9F-4F05-465E7A3180C6}"/>
              </a:ext>
            </a:extLst>
          </p:cNvPr>
          <p:cNvSpPr>
            <a:spLocks noGrp="1"/>
          </p:cNvSpPr>
          <p:nvPr>
            <p:ph type="title"/>
          </p:nvPr>
        </p:nvSpPr>
        <p:spPr/>
        <p:txBody>
          <a:bodyPr/>
          <a:lstStyle/>
          <a:p>
            <a:r>
              <a:rPr lang="et-EE" dirty="0"/>
              <a:t>Kohustuslikud kvalifitseerimise tingimused</a:t>
            </a:r>
          </a:p>
        </p:txBody>
      </p:sp>
      <p:sp>
        <p:nvSpPr>
          <p:cNvPr id="3" name="Text Placeholder 2">
            <a:extLst>
              <a:ext uri="{FF2B5EF4-FFF2-40B4-BE49-F238E27FC236}">
                <a16:creationId xmlns:a16="http://schemas.microsoft.com/office/drawing/2014/main" id="{DBB39116-F1BD-9D48-8054-A470FBC59244}"/>
              </a:ext>
            </a:extLst>
          </p:cNvPr>
          <p:cNvSpPr>
            <a:spLocks noGrp="1"/>
          </p:cNvSpPr>
          <p:nvPr>
            <p:ph type="body" sz="quarter" idx="11"/>
          </p:nvPr>
        </p:nvSpPr>
        <p:spPr/>
        <p:txBody>
          <a:bodyPr/>
          <a:lstStyle/>
          <a:p>
            <a:r>
              <a:rPr lang="et-EE" dirty="0"/>
              <a:t>3.7. </a:t>
            </a:r>
            <a:r>
              <a:rPr lang="et-EE" dirty="0">
                <a:solidFill>
                  <a:srgbClr val="FF0000"/>
                </a:solidFill>
              </a:rPr>
              <a:t>Pakkujal peab olema ehitustööde tegevusvaldkonnas rakendatud kvaliteedijuhtimissüsteem, mis vastab vähemalt EVS-EN ISO 9001 standardis, ja keskkonnajuhtimissüsteem, mis vastab vähemalt EVS-EN ISO 14001 standardis, või samaväärsetes dokumentides sätestatud tingimustele. </a:t>
            </a:r>
          </a:p>
          <a:p>
            <a:r>
              <a:rPr lang="et-EE" dirty="0"/>
              <a:t>3.8. Pakkuja kinnitab pakkumuse esitamisega, et hiljemalt ehituslepingu sõlmimise kuupäevaks annab ta toetuse saajale krediidi- või finantseerimisasutuse kinnitatud ehitusaegse tagatise viie protsendi ulatuses ehituslepingu maksumusest. Kui pakkuja nimetatud kuupäevaks vastavat tagatist ei anna, ei sõlmi toetuse saaja pakkujaga lepingut ning tunnistab vastavasisulise otsusega edukaks paremusjärjestuses järgmise pakkuja. </a:t>
            </a:r>
            <a:r>
              <a:rPr lang="et-EE" dirty="0">
                <a:solidFill>
                  <a:srgbClr val="FF0000"/>
                </a:solidFill>
              </a:rPr>
              <a:t>Toetuse saajal õigus anda enne uue ostumenetluse läbiviimist pakkujale täiendav, kuni ühe kalendrikuu pikkune tähtaeg, ehitusaegse tagatise esitamiseks, juhul kui pakkujal esineb objektiivne asjaolu, millest tulenevalt ei ole võimalik esitada ehitusaegset tagatist enne lepingu sõlmimist. Vastavat asjaolu tuleb toetuse saajale vähemalt kirjalikku taasesitamist võimaldavas vormis põhjendada enne lepingu sõlmimist.</a:t>
            </a:r>
          </a:p>
        </p:txBody>
      </p:sp>
    </p:spTree>
    <p:extLst>
      <p:ext uri="{BB962C8B-B14F-4D97-AF65-F5344CB8AC3E}">
        <p14:creationId xmlns:p14="http://schemas.microsoft.com/office/powerpoint/2010/main" val="21774856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BB39116-F1BD-9D48-8054-A470FBC59244}"/>
              </a:ext>
            </a:extLst>
          </p:cNvPr>
          <p:cNvSpPr>
            <a:spLocks noGrp="1"/>
          </p:cNvSpPr>
          <p:nvPr>
            <p:ph type="body" sz="quarter" idx="11"/>
          </p:nvPr>
        </p:nvSpPr>
        <p:spPr>
          <a:xfrm>
            <a:off x="848174" y="1595216"/>
            <a:ext cx="9452800" cy="4693762"/>
          </a:xfrm>
        </p:spPr>
        <p:txBody>
          <a:bodyPr/>
          <a:lstStyle/>
          <a:p>
            <a:endParaRPr lang="et-EE" i="1" dirty="0">
              <a:solidFill>
                <a:srgbClr val="FF0000"/>
              </a:solidFill>
              <a:latin typeface="Aptos" panose="020B0004020202020204" pitchFamily="34" charset="0"/>
              <a:ea typeface="Aptos" panose="020B0004020202020204" pitchFamily="34" charset="0"/>
              <a:cs typeface="Aptos" panose="020B0004020202020204" pitchFamily="34" charset="0"/>
            </a:endParaRPr>
          </a:p>
          <a:p>
            <a:endParaRPr lang="et-EE" i="1" dirty="0">
              <a:solidFill>
                <a:srgbClr val="FF0000"/>
              </a:solidFill>
              <a:latin typeface="Aptos" panose="020B0004020202020204" pitchFamily="34" charset="0"/>
              <a:ea typeface="Aptos" panose="020B0004020202020204" pitchFamily="34" charset="0"/>
              <a:cs typeface="Aptos" panose="020B0004020202020204" pitchFamily="34" charset="0"/>
            </a:endParaRPr>
          </a:p>
          <a:p>
            <a:r>
              <a:rPr lang="et-EE" b="1" i="1" dirty="0">
                <a:latin typeface="Aptos" panose="020B0004020202020204" pitchFamily="34" charset="0"/>
                <a:ea typeface="Aptos" panose="020B0004020202020204" pitchFamily="34" charset="0"/>
                <a:cs typeface="Aptos" panose="020B0004020202020204" pitchFamily="34" charset="0"/>
              </a:rPr>
              <a:t>M</a:t>
            </a:r>
            <a:r>
              <a:rPr lang="et-EE" sz="1800" b="1" i="1" dirty="0">
                <a:effectLst/>
                <a:latin typeface="Aptos" panose="020B0004020202020204" pitchFamily="34" charset="0"/>
                <a:ea typeface="Aptos" panose="020B0004020202020204" pitchFamily="34" charset="0"/>
                <a:cs typeface="Aptos" panose="020B0004020202020204" pitchFamily="34" charset="0"/>
              </a:rPr>
              <a:t>ajandusaastaaruanne ja tuludeklaratsiooni esitamise nõudeid aga kontrollkohustust enam pole.</a:t>
            </a:r>
          </a:p>
          <a:p>
            <a:endParaRPr lang="et-EE" b="1" i="1" dirty="0">
              <a:latin typeface="Aptos" panose="020B0004020202020204" pitchFamily="34" charset="0"/>
            </a:endParaRPr>
          </a:p>
          <a:p>
            <a:r>
              <a:rPr lang="et-EE" dirty="0"/>
              <a:t>Täiendavalt lubatud kvalifitseerimise tingimused:</a:t>
            </a:r>
          </a:p>
          <a:p>
            <a:r>
              <a:rPr lang="et-EE" dirty="0"/>
              <a:t>4.2. Punktis 5.4. nimetatud tootja peab olema ostumenetluse algamisele eelneva 60 kuu jooksul tootnud vähemalt kolmele ostu objektiks oleva korterelamuga samaväärsele olemasolevale või uuele hoonele fassaadi või </a:t>
            </a:r>
            <a:r>
              <a:rPr lang="et-EE" dirty="0">
                <a:solidFill>
                  <a:srgbClr val="FF0000"/>
                </a:solidFill>
              </a:rPr>
              <a:t>katuse rekonstrueerimise elemendid </a:t>
            </a:r>
            <a:r>
              <a:rPr lang="et-EE" dirty="0"/>
              <a:t>ning peab omama viimasel kolmel järjestikusel kalendriaastal enne ostumenetluse teate avaldamist netokäivet summas, mis on vähemalt </a:t>
            </a:r>
            <a:r>
              <a:rPr lang="et-EE" b="1" dirty="0">
                <a:solidFill>
                  <a:srgbClr val="FF0000"/>
                </a:solidFill>
              </a:rPr>
              <a:t>ühekordne</a:t>
            </a:r>
            <a:r>
              <a:rPr lang="et-EE" dirty="0"/>
              <a:t> ostu objektiks oleva korterelamu eeldatav rekonstrueerimise maksumus.</a:t>
            </a:r>
          </a:p>
        </p:txBody>
      </p:sp>
    </p:spTree>
    <p:extLst>
      <p:ext uri="{BB962C8B-B14F-4D97-AF65-F5344CB8AC3E}">
        <p14:creationId xmlns:p14="http://schemas.microsoft.com/office/powerpoint/2010/main" val="11206567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BB39116-F1BD-9D48-8054-A470FBC59244}"/>
              </a:ext>
            </a:extLst>
          </p:cNvPr>
          <p:cNvSpPr>
            <a:spLocks noGrp="1"/>
          </p:cNvSpPr>
          <p:nvPr>
            <p:ph type="body" sz="quarter" idx="11"/>
          </p:nvPr>
        </p:nvSpPr>
        <p:spPr>
          <a:xfrm>
            <a:off x="848174" y="1595216"/>
            <a:ext cx="9452800" cy="4693762"/>
          </a:xfrm>
        </p:spPr>
        <p:txBody>
          <a:bodyPr/>
          <a:lstStyle/>
          <a:p>
            <a:endParaRPr lang="et-EE" i="1" dirty="0">
              <a:solidFill>
                <a:srgbClr val="FF0000"/>
              </a:solidFill>
              <a:latin typeface="Aptos" panose="020B0004020202020204" pitchFamily="34" charset="0"/>
              <a:ea typeface="Aptos" panose="020B0004020202020204" pitchFamily="34" charset="0"/>
              <a:cs typeface="Aptos" panose="020B0004020202020204" pitchFamily="34" charset="0"/>
            </a:endParaRPr>
          </a:p>
          <a:p>
            <a:endParaRPr lang="et-EE" sz="2800" i="1" dirty="0">
              <a:solidFill>
                <a:srgbClr val="FF0000"/>
              </a:solidFill>
              <a:latin typeface="Aptos" panose="020B0004020202020204" pitchFamily="34" charset="0"/>
              <a:ea typeface="Aptos" panose="020B0004020202020204" pitchFamily="34" charset="0"/>
              <a:cs typeface="Aptos" panose="020B0004020202020204" pitchFamily="34" charset="0"/>
            </a:endParaRPr>
          </a:p>
          <a:p>
            <a:r>
              <a:rPr lang="et-EE" sz="2800" dirty="0"/>
              <a:t>6. Hindamiskriteeriumid</a:t>
            </a:r>
          </a:p>
          <a:p>
            <a:endParaRPr lang="et-EE" dirty="0"/>
          </a:p>
          <a:p>
            <a:r>
              <a:rPr lang="et-EE" dirty="0"/>
              <a:t> </a:t>
            </a:r>
          </a:p>
          <a:p>
            <a:endParaRPr lang="et-EE" dirty="0"/>
          </a:p>
          <a:p>
            <a:r>
              <a:rPr lang="et-EE" dirty="0"/>
              <a:t>Pakkumuse maksumus – 100 protsenti. Maksumuse eest antavad hindepunktid arvutatakse registris automaatselt pakutava valemiga.</a:t>
            </a:r>
          </a:p>
        </p:txBody>
      </p:sp>
    </p:spTree>
    <p:extLst>
      <p:ext uri="{BB962C8B-B14F-4D97-AF65-F5344CB8AC3E}">
        <p14:creationId xmlns:p14="http://schemas.microsoft.com/office/powerpoint/2010/main" val="6524029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B4F09-F5D9-DB8A-C7AA-F8488DACA174}"/>
              </a:ext>
            </a:extLst>
          </p:cNvPr>
          <p:cNvSpPr>
            <a:spLocks noGrp="1"/>
          </p:cNvSpPr>
          <p:nvPr>
            <p:ph type="title"/>
          </p:nvPr>
        </p:nvSpPr>
        <p:spPr/>
        <p:txBody>
          <a:bodyPr/>
          <a:lstStyle/>
          <a:p>
            <a:r>
              <a:rPr lang="et-EE" dirty="0"/>
              <a:t>Ettemaks</a:t>
            </a:r>
          </a:p>
        </p:txBody>
      </p:sp>
      <p:sp>
        <p:nvSpPr>
          <p:cNvPr id="3" name="Text Placeholder 2">
            <a:extLst>
              <a:ext uri="{FF2B5EF4-FFF2-40B4-BE49-F238E27FC236}">
                <a16:creationId xmlns:a16="http://schemas.microsoft.com/office/drawing/2014/main" id="{911627A1-6B6B-07F6-C406-A1F68DDCB3B9}"/>
              </a:ext>
            </a:extLst>
          </p:cNvPr>
          <p:cNvSpPr>
            <a:spLocks noGrp="1"/>
          </p:cNvSpPr>
          <p:nvPr>
            <p:ph type="body" sz="quarter" idx="11"/>
          </p:nvPr>
        </p:nvSpPr>
        <p:spPr/>
        <p:txBody>
          <a:bodyPr/>
          <a:lstStyle/>
          <a:p>
            <a:r>
              <a:rPr lang="et-EE" dirty="0"/>
              <a:t>Kui toetuse saaja korterelamu rekonstrueerimisel kasutatakse eeltoodetud elemente, võib toetuse saaja toetuse maksmist taotleda lisaks lõikes 1 toodule ühendmääruse §-s 30 sätestatud tingimustel. Ettemakse kasutamisperiood on 90 kalendripäeva ettemakse tegemisest arvates.</a:t>
            </a:r>
          </a:p>
          <a:p>
            <a:pPr algn="l"/>
            <a:r>
              <a:rPr lang="et-EE" dirty="0"/>
              <a:t>§ 30.   Ettemakse tingimused</a:t>
            </a:r>
          </a:p>
          <a:p>
            <a:pPr algn="l"/>
            <a:r>
              <a:rPr lang="et-EE" dirty="0"/>
              <a:t>  (1) Toetuse ettemakse võib teha:</a:t>
            </a:r>
            <a:br>
              <a:rPr lang="et-EE" dirty="0"/>
            </a:br>
            <a:r>
              <a:rPr lang="et-EE" dirty="0"/>
              <a:t>  1) põhjendatud vajaduse korral kuni 40 protsendi ulatuses määratud toetuse summast;</a:t>
            </a:r>
            <a:br>
              <a:rPr lang="et-EE" dirty="0"/>
            </a:br>
            <a:r>
              <a:rPr lang="et-EE" dirty="0"/>
              <a:t>  2) toetuse andmise tingimustes või taotluse rahuldamise otsuses nimetatud ulatuses, kui projekt hõlmab üksnes kindlasummalise makse või standardiseeritud ühikuhinna alusel toetuse andmist;</a:t>
            </a:r>
            <a:br>
              <a:rPr lang="et-EE" dirty="0"/>
            </a:br>
            <a:r>
              <a:rPr lang="et-EE" dirty="0"/>
              <a:t>  3) lepingu alusel koostatud ettemakse arve või samaväärse tõendusjõuga raamatupidamisdokumendi alusel, kui sellest on vähemalt omafinantseeringu ulatuses tasutud.</a:t>
            </a:r>
          </a:p>
          <a:p>
            <a:endParaRPr lang="et-EE" dirty="0"/>
          </a:p>
        </p:txBody>
      </p:sp>
    </p:spTree>
    <p:extLst>
      <p:ext uri="{BB962C8B-B14F-4D97-AF65-F5344CB8AC3E}">
        <p14:creationId xmlns:p14="http://schemas.microsoft.com/office/powerpoint/2010/main" val="17913464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4CF20-E508-EED6-09B0-CD4E3BA321A3}"/>
              </a:ext>
            </a:extLst>
          </p:cNvPr>
          <p:cNvSpPr>
            <a:spLocks noGrp="1"/>
          </p:cNvSpPr>
          <p:nvPr>
            <p:ph type="title"/>
          </p:nvPr>
        </p:nvSpPr>
        <p:spPr>
          <a:xfrm>
            <a:off x="623887" y="658801"/>
            <a:ext cx="6119813" cy="1788977"/>
          </a:xfrm>
        </p:spPr>
        <p:txBody>
          <a:bodyPr>
            <a:normAutofit/>
          </a:bodyPr>
          <a:lstStyle/>
          <a:p>
            <a:r>
              <a:rPr lang="et-EE" dirty="0"/>
              <a:t>VÄLJAMAKSE</a:t>
            </a:r>
          </a:p>
        </p:txBody>
      </p:sp>
      <p:pic>
        <p:nvPicPr>
          <p:cNvPr id="5" name="Picture 4" descr="A green field surrounded by trees&#10;&#10;Description automatically generated">
            <a:extLst>
              <a:ext uri="{FF2B5EF4-FFF2-40B4-BE49-F238E27FC236}">
                <a16:creationId xmlns:a16="http://schemas.microsoft.com/office/drawing/2014/main" id="{FFBDD0EE-9B7D-A627-A813-9D570B19A725}"/>
              </a:ext>
            </a:extLst>
          </p:cNvPr>
          <p:cNvPicPr>
            <a:picLocks noChangeAspect="1"/>
          </p:cNvPicPr>
          <p:nvPr/>
        </p:nvPicPr>
        <p:blipFill rotWithShape="1">
          <a:blip r:embed="rId2">
            <a:extLst>
              <a:ext uri="{28A0092B-C50C-407E-A947-70E740481C1C}">
                <a14:useLocalDpi xmlns:a14="http://schemas.microsoft.com/office/drawing/2010/main" val="0"/>
              </a:ext>
            </a:extLst>
          </a:blip>
          <a:srcRect t="2049" b="1562"/>
          <a:stretch/>
        </p:blipFill>
        <p:spPr>
          <a:xfrm>
            <a:off x="6068285" y="2276475"/>
            <a:ext cx="5489404" cy="3960813"/>
          </a:xfrm>
          <a:custGeom>
            <a:avLst/>
            <a:gdLst>
              <a:gd name="connsiteX0" fmla="*/ 1348260 w 3473101"/>
              <a:gd name="connsiteY0" fmla="*/ 0 h 2505974"/>
              <a:gd name="connsiteX1" fmla="*/ 2124379 w 3473101"/>
              <a:gd name="connsiteY1" fmla="*/ 0 h 2505974"/>
              <a:gd name="connsiteX2" fmla="*/ 2576708 w 3473101"/>
              <a:gd name="connsiteY2" fmla="*/ 106790 h 2505974"/>
              <a:gd name="connsiteX3" fmla="*/ 2913856 w 3473101"/>
              <a:gd name="connsiteY3" fmla="*/ 275333 h 2505974"/>
              <a:gd name="connsiteX4" fmla="*/ 3421033 w 3473101"/>
              <a:gd name="connsiteY4" fmla="*/ 1499845 h 2505974"/>
              <a:gd name="connsiteX5" fmla="*/ 3319404 w 3473101"/>
              <a:gd name="connsiteY5" fmla="*/ 1814411 h 2505974"/>
              <a:gd name="connsiteX6" fmla="*/ 2520414 w 3473101"/>
              <a:gd name="connsiteY6" fmla="*/ 2493287 h 2505974"/>
              <a:gd name="connsiteX7" fmla="*/ 2360991 w 3473101"/>
              <a:gd name="connsiteY7" fmla="*/ 2505974 h 2505974"/>
              <a:gd name="connsiteX8" fmla="*/ 1009289 w 3473101"/>
              <a:gd name="connsiteY8" fmla="*/ 2505974 h 2505974"/>
              <a:gd name="connsiteX9" fmla="*/ 907697 w 3473101"/>
              <a:gd name="connsiteY9" fmla="*/ 2500844 h 2505974"/>
              <a:gd name="connsiteX10" fmla="*/ 4885 w 3473101"/>
              <a:gd name="connsiteY10" fmla="*/ 1598033 h 2505974"/>
              <a:gd name="connsiteX11" fmla="*/ 0 w 3473101"/>
              <a:gd name="connsiteY11" fmla="*/ 1501293 h 2505974"/>
              <a:gd name="connsiteX12" fmla="*/ 0 w 3473101"/>
              <a:gd name="connsiteY12" fmla="*/ 1345189 h 2505974"/>
              <a:gd name="connsiteX13" fmla="*/ 19273 w 3473101"/>
              <a:gd name="connsiteY13" fmla="*/ 1150325 h 2505974"/>
              <a:gd name="connsiteX14" fmla="*/ 295903 w 3473101"/>
              <a:gd name="connsiteY14" fmla="*/ 633389 h 2505974"/>
              <a:gd name="connsiteX15" fmla="*/ 633052 w 3473101"/>
              <a:gd name="connsiteY15" fmla="*/ 296240 h 2505974"/>
              <a:gd name="connsiteX16" fmla="*/ 1348260 w 3473101"/>
              <a:gd name="connsiteY16" fmla="*/ 0 h 250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73101" h="2505974">
                <a:moveTo>
                  <a:pt x="1348260" y="0"/>
                </a:moveTo>
                <a:lnTo>
                  <a:pt x="2124379" y="0"/>
                </a:lnTo>
                <a:cubicBezTo>
                  <a:pt x="2281372" y="0"/>
                  <a:pt x="2436235" y="36522"/>
                  <a:pt x="2576708" y="106790"/>
                </a:cubicBezTo>
                <a:lnTo>
                  <a:pt x="2913856" y="275333"/>
                </a:lnTo>
                <a:cubicBezTo>
                  <a:pt x="3364055" y="500465"/>
                  <a:pt x="3580219" y="1022352"/>
                  <a:pt x="3421033" y="1499845"/>
                </a:cubicBezTo>
                <a:lnTo>
                  <a:pt x="3319404" y="1814411"/>
                </a:lnTo>
                <a:cubicBezTo>
                  <a:pt x="3198916" y="2175814"/>
                  <a:pt x="2887934" y="2434310"/>
                  <a:pt x="2520414" y="2493287"/>
                </a:cubicBezTo>
                <a:lnTo>
                  <a:pt x="2360991" y="2505974"/>
                </a:lnTo>
                <a:lnTo>
                  <a:pt x="1009289" y="2505974"/>
                </a:lnTo>
                <a:lnTo>
                  <a:pt x="907697" y="2500844"/>
                </a:lnTo>
                <a:cubicBezTo>
                  <a:pt x="431673" y="2452501"/>
                  <a:pt x="53229" y="2074057"/>
                  <a:pt x="4885" y="1598033"/>
                </a:cubicBezTo>
                <a:lnTo>
                  <a:pt x="0" y="1501293"/>
                </a:lnTo>
                <a:lnTo>
                  <a:pt x="0" y="1345189"/>
                </a:lnTo>
                <a:lnTo>
                  <a:pt x="19273" y="1150325"/>
                </a:lnTo>
                <a:cubicBezTo>
                  <a:pt x="58128" y="955891"/>
                  <a:pt x="153623" y="775621"/>
                  <a:pt x="295903" y="633389"/>
                </a:cubicBezTo>
                <a:lnTo>
                  <a:pt x="633052" y="296240"/>
                </a:lnTo>
                <a:cubicBezTo>
                  <a:pt x="822759" y="106533"/>
                  <a:pt x="1080024" y="0"/>
                  <a:pt x="1348260" y="0"/>
                </a:cubicBezTo>
                <a:close/>
              </a:path>
            </a:pathLst>
          </a:custGeom>
          <a:noFill/>
        </p:spPr>
      </p:pic>
      <p:sp>
        <p:nvSpPr>
          <p:cNvPr id="3" name="Text Placeholder 2">
            <a:extLst>
              <a:ext uri="{FF2B5EF4-FFF2-40B4-BE49-F238E27FC236}">
                <a16:creationId xmlns:a16="http://schemas.microsoft.com/office/drawing/2014/main" id="{9EB91DAA-69F0-0C3D-29B9-B5CB77EBE761}"/>
              </a:ext>
            </a:extLst>
          </p:cNvPr>
          <p:cNvSpPr>
            <a:spLocks noGrp="1"/>
          </p:cNvSpPr>
          <p:nvPr>
            <p:ph type="body" sz="quarter" idx="11"/>
          </p:nvPr>
        </p:nvSpPr>
        <p:spPr>
          <a:xfrm>
            <a:off x="443134" y="1919287"/>
            <a:ext cx="5535060" cy="4318001"/>
          </a:xfrm>
        </p:spPr>
        <p:txBody>
          <a:bodyPr anchor="b">
            <a:normAutofit lnSpcReduction="10000"/>
          </a:bodyPr>
          <a:lstStyle/>
          <a:p>
            <a:pPr>
              <a:lnSpc>
                <a:spcPct val="90000"/>
              </a:lnSpc>
            </a:pPr>
            <a:endParaRPr lang="et-EE" sz="1600" dirty="0"/>
          </a:p>
          <a:p>
            <a:pPr>
              <a:lnSpc>
                <a:spcPct val="90000"/>
              </a:lnSpc>
            </a:pPr>
            <a:r>
              <a:rPr lang="et-EE" sz="1600" dirty="0"/>
              <a:t>Toetust makstakse tegelike kulude alusel vastavalt ühendmääruse §-s 27 sätestatud tingimustele. </a:t>
            </a:r>
            <a:r>
              <a:rPr lang="et-EE" sz="1700" dirty="0"/>
              <a:t>Esimesed väljamaksed omafinantseeringu arvelt – pank. Kui on arve tasutud, siis väljamakse toetuse saajale, kui ei, siis otse ettevõtjale, ei tohi olla ka osaliselt tasutud.</a:t>
            </a:r>
          </a:p>
          <a:p>
            <a:pPr>
              <a:lnSpc>
                <a:spcPct val="90000"/>
              </a:lnSpc>
            </a:pPr>
            <a:endParaRPr lang="et-EE" sz="1700" dirty="0"/>
          </a:p>
          <a:p>
            <a:pPr>
              <a:lnSpc>
                <a:spcPct val="90000"/>
              </a:lnSpc>
            </a:pPr>
            <a:endParaRPr lang="et-EE" sz="1700" b="1" dirty="0"/>
          </a:p>
          <a:p>
            <a:pPr>
              <a:lnSpc>
                <a:spcPct val="90000"/>
              </a:lnSpc>
            </a:pPr>
            <a:r>
              <a:rPr lang="et-EE" sz="1600" dirty="0"/>
              <a:t>Maksetaotlusega koos esitab toetuse saaja rakendusüksusele ülevaate toetatava projekti raames sõlmitud lepingute muudatustest, kui projekti elluviimise käigus on selliseid muudatusi tehtud. Kõik muudatused peavad olema fikseeritud kirjalike kokkulepetena, mis loetakse asjakohase lepingu lisaks.</a:t>
            </a:r>
            <a:endParaRPr lang="et-EE" sz="1700" dirty="0"/>
          </a:p>
        </p:txBody>
      </p:sp>
    </p:spTree>
    <p:extLst>
      <p:ext uri="{BB962C8B-B14F-4D97-AF65-F5344CB8AC3E}">
        <p14:creationId xmlns:p14="http://schemas.microsoft.com/office/powerpoint/2010/main" val="2531551687"/>
      </p:ext>
    </p:extLst>
  </p:cSld>
  <p:clrMapOvr>
    <a:masterClrMapping/>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842C3-65B9-8DC0-8CEC-94231AEA2C4F}"/>
              </a:ext>
            </a:extLst>
          </p:cNvPr>
          <p:cNvSpPr>
            <a:spLocks noGrp="1"/>
          </p:cNvSpPr>
          <p:nvPr>
            <p:ph type="title"/>
          </p:nvPr>
        </p:nvSpPr>
        <p:spPr/>
        <p:txBody>
          <a:bodyPr/>
          <a:lstStyle/>
          <a:p>
            <a:r>
              <a:rPr lang="et-EE" dirty="0"/>
              <a:t>Ühikuhind ja kindlasummaline makse</a:t>
            </a:r>
          </a:p>
        </p:txBody>
      </p:sp>
      <p:sp>
        <p:nvSpPr>
          <p:cNvPr id="3" name="Text Placeholder 2">
            <a:extLst>
              <a:ext uri="{FF2B5EF4-FFF2-40B4-BE49-F238E27FC236}">
                <a16:creationId xmlns:a16="http://schemas.microsoft.com/office/drawing/2014/main" id="{04F9DE7B-1560-E3FA-A04E-8A4B24B6FDCB}"/>
              </a:ext>
            </a:extLst>
          </p:cNvPr>
          <p:cNvSpPr>
            <a:spLocks noGrp="1"/>
          </p:cNvSpPr>
          <p:nvPr>
            <p:ph type="body" sz="quarter" idx="11"/>
          </p:nvPr>
        </p:nvSpPr>
        <p:spPr/>
        <p:txBody>
          <a:bodyPr/>
          <a:lstStyle/>
          <a:p>
            <a:r>
              <a:rPr lang="et-EE" dirty="0"/>
              <a:t> Standardiseeritud ühikuhinna alusel toetatava tegevuse puhul tehakse makse vastavalt ühendmääruse § 28 lõikele 1 ja kindlasummalise maksena toetatava tegevuse puhul vastavalt ühendmääruse § 28 lõikele 2.</a:t>
            </a:r>
          </a:p>
          <a:p>
            <a:r>
              <a:rPr lang="et-EE" dirty="0"/>
              <a:t>Standardiseeritud ühikuhinna korral tehakse makse, kui maksmise eelduseks olevad tingimused on täidetud.</a:t>
            </a:r>
          </a:p>
          <a:p>
            <a:r>
              <a:rPr lang="et-EE" dirty="0"/>
              <a:t>Kindlasummalise makse korral tehakse makse, kui selle eelduseks olevate taotluse rahuldamise otsuses või toetuse andmise tingimustes nimetatud tingimuste täitmine on tõendatud.</a:t>
            </a:r>
          </a:p>
        </p:txBody>
      </p:sp>
    </p:spTree>
    <p:extLst>
      <p:ext uri="{BB962C8B-B14F-4D97-AF65-F5344CB8AC3E}">
        <p14:creationId xmlns:p14="http://schemas.microsoft.com/office/powerpoint/2010/main" val="32362871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DAD4D-4B8D-3D61-70D3-1FFC7F64AF26}"/>
              </a:ext>
            </a:extLst>
          </p:cNvPr>
          <p:cNvSpPr>
            <a:spLocks noGrp="1"/>
          </p:cNvSpPr>
          <p:nvPr>
            <p:ph type="title"/>
          </p:nvPr>
        </p:nvSpPr>
        <p:spPr/>
        <p:txBody>
          <a:bodyPr/>
          <a:lstStyle/>
          <a:p>
            <a:r>
              <a:rPr lang="et-EE" dirty="0"/>
              <a:t>Rakendussätted</a:t>
            </a:r>
          </a:p>
        </p:txBody>
      </p:sp>
      <p:sp>
        <p:nvSpPr>
          <p:cNvPr id="3" name="Text Placeholder 2">
            <a:extLst>
              <a:ext uri="{FF2B5EF4-FFF2-40B4-BE49-F238E27FC236}">
                <a16:creationId xmlns:a16="http://schemas.microsoft.com/office/drawing/2014/main" id="{BAE9DFEC-82EA-4F38-B032-F17D23A62A15}"/>
              </a:ext>
            </a:extLst>
          </p:cNvPr>
          <p:cNvSpPr>
            <a:spLocks noGrp="1"/>
          </p:cNvSpPr>
          <p:nvPr>
            <p:ph type="body" sz="quarter" idx="11"/>
          </p:nvPr>
        </p:nvSpPr>
        <p:spPr>
          <a:xfrm>
            <a:off x="569024" y="2586218"/>
            <a:ext cx="9452800" cy="4693762"/>
          </a:xfrm>
        </p:spPr>
        <p:txBody>
          <a:bodyPr/>
          <a:lstStyle/>
          <a:p>
            <a:pPr algn="just"/>
            <a:r>
              <a:rPr lang="et-EE" sz="1600" dirty="0"/>
              <a:t>- Käesoleva määruse § 28 lõike 4 punktis 3 sätestatud nõudeid pakkumuskutsele kohaldatakse projekteerimistööde tellimisel, mida alustatakse pärast nimetatud redaktsiooni jõustumist. </a:t>
            </a:r>
          </a:p>
          <a:p>
            <a:pPr algn="just"/>
            <a:r>
              <a:rPr lang="et-EE" sz="1600" dirty="0"/>
              <a:t>- Enne käesoleva määruse 2024. aasta augustis jõustunud redaktsiooni kehtinud § 29 lõige 4 loetakse kehtetuks tagasiulatuvalt alates käesoleva määruse jõustumisest.</a:t>
            </a:r>
          </a:p>
          <a:p>
            <a:pPr algn="just"/>
            <a:r>
              <a:rPr lang="et-EE" sz="1600" dirty="0"/>
              <a:t>(juba tehtud otsustes võib esitada väljamakse taotluse väiksemale summale kui 10%) </a:t>
            </a:r>
          </a:p>
          <a:p>
            <a:pPr algn="just"/>
            <a:r>
              <a:rPr lang="et-EE" sz="1600" dirty="0"/>
              <a:t> - Ehitusprojekti, mis on koostatud enne käesoleva määruse jõustumist, on rakendusüksusel olnud lubatav lugeda alates käesoleva määruse jõustumisest ja loetakse edaspidi Euroopa uue </a:t>
            </a:r>
            <a:r>
              <a:rPr lang="et-EE" sz="1600" dirty="0" err="1"/>
              <a:t>Bauhausi</a:t>
            </a:r>
            <a:r>
              <a:rPr lang="et-EE" sz="1600" dirty="0"/>
              <a:t> nõuetele vastavaks juhul, kui vähemalt volitatud arhitekti 7 kutset omav isik on lisanud ehitusprojektile kaaskirja või muu samaväärse lisa, milles on kinnitatud ehitusprojekti vastavust Euroopa uue </a:t>
            </a:r>
            <a:r>
              <a:rPr lang="et-EE" sz="1600" dirty="0" err="1"/>
              <a:t>Bauhausi</a:t>
            </a:r>
            <a:r>
              <a:rPr lang="et-EE" sz="1600" dirty="0"/>
              <a:t> nõuetele.</a:t>
            </a:r>
          </a:p>
          <a:p>
            <a:pPr algn="just"/>
            <a:r>
              <a:rPr lang="et-EE" sz="1600" dirty="0"/>
              <a:t>- Kui toetuse saajaga sõlmitud lepingu alusel tehnilise konsultandi teenust osutav isik ei vasta määruse muudatuste järel tehnilisele konsultandile esitatavatele nõuetele, loetakse tehnilise konsultandi teenuse kulu abikõlblikuks vaid juhul, kui hiljemalt </a:t>
            </a:r>
            <a:r>
              <a:rPr lang="et-EE" sz="1600" dirty="0" err="1"/>
              <a:t>kõrvaltingimuse</a:t>
            </a:r>
            <a:r>
              <a:rPr lang="et-EE" sz="1600" dirty="0"/>
              <a:t> täitmise tähtajaks on tõendatud isiku vastavus § 8 lõikes 2 sätestatud nõuetele. </a:t>
            </a:r>
          </a:p>
          <a:p>
            <a:pPr algn="just"/>
            <a:endParaRPr lang="et-EE" dirty="0"/>
          </a:p>
        </p:txBody>
      </p:sp>
    </p:spTree>
    <p:extLst>
      <p:ext uri="{BB962C8B-B14F-4D97-AF65-F5344CB8AC3E}">
        <p14:creationId xmlns:p14="http://schemas.microsoft.com/office/powerpoint/2010/main" val="2575568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2">
            <a:extLst>
              <a:ext uri="{FF2B5EF4-FFF2-40B4-BE49-F238E27FC236}">
                <a16:creationId xmlns:a16="http://schemas.microsoft.com/office/drawing/2014/main" id="{3D6A8D20-0807-9625-D504-B17E12220FCB}"/>
              </a:ext>
            </a:extLst>
          </p:cNvPr>
          <p:cNvSpPr>
            <a:spLocks noGrp="1"/>
          </p:cNvSpPr>
          <p:nvPr>
            <p:ph type="title"/>
          </p:nvPr>
        </p:nvSpPr>
        <p:spPr>
          <a:xfrm>
            <a:off x="623887" y="658801"/>
            <a:ext cx="5441121" cy="2770198"/>
          </a:xfrm>
        </p:spPr>
        <p:txBody>
          <a:bodyPr/>
          <a:lstStyle/>
          <a:p>
            <a:r>
              <a:rPr kumimoji="0" lang="et-EE" sz="5400" b="0" i="0" u="none" strike="noStrike" kern="1200" cap="none" spc="0" normalizeH="0" baseline="0" noProof="0" dirty="0">
                <a:ln>
                  <a:noFill/>
                </a:ln>
                <a:solidFill>
                  <a:prstClr val="white"/>
                </a:solidFill>
                <a:effectLst/>
                <a:uLnTx/>
                <a:uFillTx/>
                <a:latin typeface="Aino Headline" panose="020B0303040504020204" pitchFamily="34" charset="0"/>
                <a:ea typeface="+mj-ea"/>
                <a:cs typeface="+mj-cs"/>
              </a:rPr>
              <a:t>Tänan!</a:t>
            </a:r>
            <a:endParaRPr lang="en-US" sz="3600" dirty="0"/>
          </a:p>
        </p:txBody>
      </p:sp>
      <p:sp>
        <p:nvSpPr>
          <p:cNvPr id="18" name="Text Placeholder 3">
            <a:extLst>
              <a:ext uri="{FF2B5EF4-FFF2-40B4-BE49-F238E27FC236}">
                <a16:creationId xmlns:a16="http://schemas.microsoft.com/office/drawing/2014/main" id="{56527271-4C24-50B2-6962-709B2E0D335E}"/>
              </a:ext>
            </a:extLst>
          </p:cNvPr>
          <p:cNvSpPr>
            <a:spLocks noGrp="1"/>
          </p:cNvSpPr>
          <p:nvPr>
            <p:ph type="body" sz="quarter" idx="11"/>
          </p:nvPr>
        </p:nvSpPr>
        <p:spPr>
          <a:xfrm>
            <a:off x="510467" y="3072713"/>
            <a:ext cx="5472113" cy="2808287"/>
          </a:xfrm>
        </p:spPr>
        <p:txBody>
          <a:bodyPr/>
          <a:lstStyle/>
          <a:p>
            <a:r>
              <a:rPr lang="fi-FI" sz="1800" dirty="0"/>
              <a:t>Jana Toome</a:t>
            </a:r>
          </a:p>
          <a:p>
            <a:r>
              <a:rPr lang="fi-FI" sz="1800" dirty="0" err="1"/>
              <a:t>KredExi</a:t>
            </a:r>
            <a:r>
              <a:rPr lang="fi-FI" sz="1800" dirty="0"/>
              <a:t> ja </a:t>
            </a:r>
            <a:r>
              <a:rPr lang="fi-FI" sz="1800" dirty="0" err="1"/>
              <a:t>EASi</a:t>
            </a:r>
            <a:r>
              <a:rPr lang="fi-FI" sz="1800" dirty="0"/>
              <a:t> </a:t>
            </a:r>
            <a:r>
              <a:rPr lang="fi-FI" sz="1800" dirty="0" err="1"/>
              <a:t>ühendasutus</a:t>
            </a:r>
            <a:endParaRPr lang="fi-FI" sz="1800" dirty="0"/>
          </a:p>
          <a:p>
            <a:endParaRPr lang="et-EE" sz="1800" dirty="0"/>
          </a:p>
          <a:p>
            <a:endParaRPr lang="fi-FI" sz="1800" dirty="0"/>
          </a:p>
        </p:txBody>
      </p:sp>
      <p:pic>
        <p:nvPicPr>
          <p:cNvPr id="10" name="Picture Placeholder 9" descr="A foggy forest with trees and a boat&#10;&#10;Description automatically generated">
            <a:extLst>
              <a:ext uri="{FF2B5EF4-FFF2-40B4-BE49-F238E27FC236}">
                <a16:creationId xmlns:a16="http://schemas.microsoft.com/office/drawing/2014/main" id="{B5CFEF48-F130-E2CC-13B9-F29E875DDB1E}"/>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19536" r="19536"/>
          <a:stretch>
            <a:fillRect/>
          </a:stretch>
        </p:blipFill>
        <p:spPr/>
      </p:pic>
      <p:pic>
        <p:nvPicPr>
          <p:cNvPr id="2" name="Pilt 1" descr="Pilt, millel on kujutatud tekst, logo, Graafika, graafiline disain&#10;&#10;Kirjeldus on genereeritud automaatselt">
            <a:extLst>
              <a:ext uri="{FF2B5EF4-FFF2-40B4-BE49-F238E27FC236}">
                <a16:creationId xmlns:a16="http://schemas.microsoft.com/office/drawing/2014/main" id="{2E4205F8-5ECC-6BF9-1958-0C9433CFA4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13318" y="5827343"/>
            <a:ext cx="1037227" cy="582576"/>
          </a:xfrm>
          <a:prstGeom prst="rect">
            <a:avLst/>
          </a:prstGeom>
        </p:spPr>
      </p:pic>
      <p:pic>
        <p:nvPicPr>
          <p:cNvPr id="3" name="Picture 6" descr="Icon&#10;&#10;Description automatically generated">
            <a:extLst>
              <a:ext uri="{FF2B5EF4-FFF2-40B4-BE49-F238E27FC236}">
                <a16:creationId xmlns:a16="http://schemas.microsoft.com/office/drawing/2014/main" id="{821888A9-7DE3-0258-D139-9444D1610A5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67999" y="5830529"/>
            <a:ext cx="1028133" cy="561087"/>
          </a:xfrm>
          <a:prstGeom prst="rect">
            <a:avLst/>
          </a:prstGeom>
        </p:spPr>
      </p:pic>
      <p:pic>
        <p:nvPicPr>
          <p:cNvPr id="4" name="Picture 7">
            <a:extLst>
              <a:ext uri="{FF2B5EF4-FFF2-40B4-BE49-F238E27FC236}">
                <a16:creationId xmlns:a16="http://schemas.microsoft.com/office/drawing/2014/main" id="{CBB36E17-091C-6705-9482-5B537965A10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3088753" y="5812299"/>
            <a:ext cx="1028131" cy="597564"/>
          </a:xfrm>
          <a:prstGeom prst="rect">
            <a:avLst/>
          </a:prstGeom>
        </p:spPr>
      </p:pic>
      <p:pic>
        <p:nvPicPr>
          <p:cNvPr id="6" name="Picture 8" descr="A black and white sign&#10;&#10;Description automatically generated with low confidence">
            <a:extLst>
              <a:ext uri="{FF2B5EF4-FFF2-40B4-BE49-F238E27FC236}">
                <a16:creationId xmlns:a16="http://schemas.microsoft.com/office/drawing/2014/main" id="{2564CDFB-4E92-12DA-2489-8E1FE83D44E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8642" y="5881000"/>
            <a:ext cx="2463621" cy="460117"/>
          </a:xfrm>
          <a:prstGeom prst="rect">
            <a:avLst/>
          </a:prstGeom>
        </p:spPr>
      </p:pic>
      <p:pic>
        <p:nvPicPr>
          <p:cNvPr id="11" name="Pilt 10">
            <a:extLst>
              <a:ext uri="{FF2B5EF4-FFF2-40B4-BE49-F238E27FC236}">
                <a16:creationId xmlns:a16="http://schemas.microsoft.com/office/drawing/2014/main" id="{0A4030B4-C17E-D90B-2EC6-75A75314B0A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50713" y="5590218"/>
            <a:ext cx="1028134" cy="1083556"/>
          </a:xfrm>
          <a:prstGeom prst="rect">
            <a:avLst/>
          </a:prstGeom>
        </p:spPr>
      </p:pic>
    </p:spTree>
    <p:extLst>
      <p:ext uri="{BB962C8B-B14F-4D97-AF65-F5344CB8AC3E}">
        <p14:creationId xmlns:p14="http://schemas.microsoft.com/office/powerpoint/2010/main" val="3627420139"/>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53236-064D-ADDE-D623-D25738036CC3}"/>
              </a:ext>
            </a:extLst>
          </p:cNvPr>
          <p:cNvSpPr>
            <a:spLocks noGrp="1"/>
          </p:cNvSpPr>
          <p:nvPr>
            <p:ph type="title"/>
          </p:nvPr>
        </p:nvSpPr>
        <p:spPr>
          <a:xfrm>
            <a:off x="623887" y="658801"/>
            <a:ext cx="6119813" cy="1845248"/>
          </a:xfrm>
        </p:spPr>
        <p:txBody>
          <a:bodyPr>
            <a:normAutofit/>
          </a:bodyPr>
          <a:lstStyle/>
          <a:p>
            <a:r>
              <a:rPr lang="et-EE" dirty="0"/>
              <a:t>Toetuse osakaal</a:t>
            </a:r>
          </a:p>
        </p:txBody>
      </p:sp>
      <p:pic>
        <p:nvPicPr>
          <p:cNvPr id="5" name="Picture 4" descr="A glass wall of a building&#10;&#10;Description automatically generated">
            <a:extLst>
              <a:ext uri="{FF2B5EF4-FFF2-40B4-BE49-F238E27FC236}">
                <a16:creationId xmlns:a16="http://schemas.microsoft.com/office/drawing/2014/main" id="{F91F20BA-BB80-1859-5998-0ADC3AE033AB}"/>
              </a:ext>
            </a:extLst>
          </p:cNvPr>
          <p:cNvPicPr>
            <a:picLocks noChangeAspect="1"/>
          </p:cNvPicPr>
          <p:nvPr/>
        </p:nvPicPr>
        <p:blipFill>
          <a:blip r:embed="rId2">
            <a:extLst>
              <a:ext uri="{28A0092B-C50C-407E-A947-70E740481C1C}">
                <a14:useLocalDpi xmlns:a14="http://schemas.microsoft.com/office/drawing/2010/main" val="0"/>
              </a:ext>
            </a:extLst>
          </a:blip>
          <a:srcRect l="501" r="6992" b="3"/>
          <a:stretch/>
        </p:blipFill>
        <p:spPr>
          <a:xfrm>
            <a:off x="6068285" y="2276475"/>
            <a:ext cx="5489404" cy="3960813"/>
          </a:xfrm>
          <a:custGeom>
            <a:avLst/>
            <a:gdLst>
              <a:gd name="connsiteX0" fmla="*/ 1348260 w 3473101"/>
              <a:gd name="connsiteY0" fmla="*/ 0 h 2505974"/>
              <a:gd name="connsiteX1" fmla="*/ 2124379 w 3473101"/>
              <a:gd name="connsiteY1" fmla="*/ 0 h 2505974"/>
              <a:gd name="connsiteX2" fmla="*/ 2576708 w 3473101"/>
              <a:gd name="connsiteY2" fmla="*/ 106790 h 2505974"/>
              <a:gd name="connsiteX3" fmla="*/ 2913856 w 3473101"/>
              <a:gd name="connsiteY3" fmla="*/ 275333 h 2505974"/>
              <a:gd name="connsiteX4" fmla="*/ 3421033 w 3473101"/>
              <a:gd name="connsiteY4" fmla="*/ 1499845 h 2505974"/>
              <a:gd name="connsiteX5" fmla="*/ 3319404 w 3473101"/>
              <a:gd name="connsiteY5" fmla="*/ 1814411 h 2505974"/>
              <a:gd name="connsiteX6" fmla="*/ 2520414 w 3473101"/>
              <a:gd name="connsiteY6" fmla="*/ 2493287 h 2505974"/>
              <a:gd name="connsiteX7" fmla="*/ 2360991 w 3473101"/>
              <a:gd name="connsiteY7" fmla="*/ 2505974 h 2505974"/>
              <a:gd name="connsiteX8" fmla="*/ 1009289 w 3473101"/>
              <a:gd name="connsiteY8" fmla="*/ 2505974 h 2505974"/>
              <a:gd name="connsiteX9" fmla="*/ 907697 w 3473101"/>
              <a:gd name="connsiteY9" fmla="*/ 2500844 h 2505974"/>
              <a:gd name="connsiteX10" fmla="*/ 4885 w 3473101"/>
              <a:gd name="connsiteY10" fmla="*/ 1598033 h 2505974"/>
              <a:gd name="connsiteX11" fmla="*/ 0 w 3473101"/>
              <a:gd name="connsiteY11" fmla="*/ 1501293 h 2505974"/>
              <a:gd name="connsiteX12" fmla="*/ 0 w 3473101"/>
              <a:gd name="connsiteY12" fmla="*/ 1345189 h 2505974"/>
              <a:gd name="connsiteX13" fmla="*/ 19273 w 3473101"/>
              <a:gd name="connsiteY13" fmla="*/ 1150325 h 2505974"/>
              <a:gd name="connsiteX14" fmla="*/ 295903 w 3473101"/>
              <a:gd name="connsiteY14" fmla="*/ 633389 h 2505974"/>
              <a:gd name="connsiteX15" fmla="*/ 633052 w 3473101"/>
              <a:gd name="connsiteY15" fmla="*/ 296240 h 2505974"/>
              <a:gd name="connsiteX16" fmla="*/ 1348260 w 3473101"/>
              <a:gd name="connsiteY16" fmla="*/ 0 h 250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73101" h="2505974">
                <a:moveTo>
                  <a:pt x="1348260" y="0"/>
                </a:moveTo>
                <a:lnTo>
                  <a:pt x="2124379" y="0"/>
                </a:lnTo>
                <a:cubicBezTo>
                  <a:pt x="2281372" y="0"/>
                  <a:pt x="2436235" y="36522"/>
                  <a:pt x="2576708" y="106790"/>
                </a:cubicBezTo>
                <a:lnTo>
                  <a:pt x="2913856" y="275333"/>
                </a:lnTo>
                <a:cubicBezTo>
                  <a:pt x="3364055" y="500465"/>
                  <a:pt x="3580219" y="1022352"/>
                  <a:pt x="3421033" y="1499845"/>
                </a:cubicBezTo>
                <a:lnTo>
                  <a:pt x="3319404" y="1814411"/>
                </a:lnTo>
                <a:cubicBezTo>
                  <a:pt x="3198916" y="2175814"/>
                  <a:pt x="2887934" y="2434310"/>
                  <a:pt x="2520414" y="2493287"/>
                </a:cubicBezTo>
                <a:lnTo>
                  <a:pt x="2360991" y="2505974"/>
                </a:lnTo>
                <a:lnTo>
                  <a:pt x="1009289" y="2505974"/>
                </a:lnTo>
                <a:lnTo>
                  <a:pt x="907697" y="2500844"/>
                </a:lnTo>
                <a:cubicBezTo>
                  <a:pt x="431673" y="2452501"/>
                  <a:pt x="53229" y="2074057"/>
                  <a:pt x="4885" y="1598033"/>
                </a:cubicBezTo>
                <a:lnTo>
                  <a:pt x="0" y="1501293"/>
                </a:lnTo>
                <a:lnTo>
                  <a:pt x="0" y="1345189"/>
                </a:lnTo>
                <a:lnTo>
                  <a:pt x="19273" y="1150325"/>
                </a:lnTo>
                <a:cubicBezTo>
                  <a:pt x="58128" y="955891"/>
                  <a:pt x="153623" y="775621"/>
                  <a:pt x="295903" y="633389"/>
                </a:cubicBezTo>
                <a:lnTo>
                  <a:pt x="633052" y="296240"/>
                </a:lnTo>
                <a:cubicBezTo>
                  <a:pt x="822759" y="106533"/>
                  <a:pt x="1080024" y="0"/>
                  <a:pt x="1348260" y="0"/>
                </a:cubicBezTo>
                <a:close/>
              </a:path>
            </a:pathLst>
          </a:custGeom>
          <a:noFill/>
        </p:spPr>
      </p:pic>
      <p:sp>
        <p:nvSpPr>
          <p:cNvPr id="3" name="Text Placeholder 2">
            <a:extLst>
              <a:ext uri="{FF2B5EF4-FFF2-40B4-BE49-F238E27FC236}">
                <a16:creationId xmlns:a16="http://schemas.microsoft.com/office/drawing/2014/main" id="{A58550E9-EAED-0961-8AD9-8711F824614A}"/>
              </a:ext>
            </a:extLst>
          </p:cNvPr>
          <p:cNvSpPr>
            <a:spLocks noGrp="1"/>
          </p:cNvSpPr>
          <p:nvPr>
            <p:ph type="body" sz="quarter" idx="11"/>
          </p:nvPr>
        </p:nvSpPr>
        <p:spPr>
          <a:xfrm>
            <a:off x="623888" y="2539999"/>
            <a:ext cx="5535060" cy="4318001"/>
          </a:xfrm>
        </p:spPr>
        <p:txBody>
          <a:bodyPr anchor="b">
            <a:normAutofit/>
          </a:bodyPr>
          <a:lstStyle/>
          <a:p>
            <a:pPr>
              <a:lnSpc>
                <a:spcPct val="90000"/>
              </a:lnSpc>
            </a:pPr>
            <a:r>
              <a:rPr lang="et-EE" sz="1500"/>
              <a:t>-Korterelamu rekonstrueerimisel eeltoodetud elementide kasutamisega on toetuse osakaal 50 protsenti Tallinnas ja Tartus asuva ning nendega külgnevate valdade asustusüksustes, kus kinnisvara turuväärtus on Maa-ameti tehingute andmebaasi andmetel kõrgem kui 500 eurot ruutmeeter ja Ilmatsalu alevikus, Märja alevikus, Haapsalu linnas, Keila linnas, Kohila alevis, Kuressaare linnas, Maardu linnas, Otepää linnas, Paikuse alevis, Pärnu linnas, Rakvere linnas, Rapla linnas, Sauga alevikus, Uuemõisa alevikus ning Viljandi linnas asustusüksusena asuva </a:t>
            </a:r>
          </a:p>
          <a:p>
            <a:pPr>
              <a:lnSpc>
                <a:spcPct val="90000"/>
              </a:lnSpc>
            </a:pPr>
            <a:r>
              <a:rPr lang="et-EE" sz="1500"/>
              <a:t>-Ülejäänud Eestis on toetuse osakaal korterelamu rekonstrueerimisel eeltoodetud elementide kasutamisega 55 protsenti. </a:t>
            </a:r>
          </a:p>
          <a:p>
            <a:pPr>
              <a:lnSpc>
                <a:spcPct val="90000"/>
              </a:lnSpc>
            </a:pPr>
            <a:r>
              <a:rPr lang="et-EE" sz="1500"/>
              <a:t>-Alla 18 korteriga korterelamu rekonstrueerimisel on toetuse osakaal kümme protsenti kõrgem sõltumata korterelamu asukohast. </a:t>
            </a:r>
          </a:p>
        </p:txBody>
      </p:sp>
    </p:spTree>
    <p:extLst>
      <p:ext uri="{BB962C8B-B14F-4D97-AF65-F5344CB8AC3E}">
        <p14:creationId xmlns:p14="http://schemas.microsoft.com/office/powerpoint/2010/main" val="318408307"/>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53236-064D-ADDE-D623-D25738036CC3}"/>
              </a:ext>
            </a:extLst>
          </p:cNvPr>
          <p:cNvSpPr>
            <a:spLocks noGrp="1"/>
          </p:cNvSpPr>
          <p:nvPr>
            <p:ph type="title"/>
          </p:nvPr>
        </p:nvSpPr>
        <p:spPr/>
        <p:txBody>
          <a:bodyPr/>
          <a:lstStyle/>
          <a:p>
            <a:r>
              <a:rPr lang="et-EE" dirty="0"/>
              <a:t>Toetuse osakaal</a:t>
            </a:r>
          </a:p>
        </p:txBody>
      </p:sp>
      <p:sp>
        <p:nvSpPr>
          <p:cNvPr id="3" name="Text Placeholder 2">
            <a:extLst>
              <a:ext uri="{FF2B5EF4-FFF2-40B4-BE49-F238E27FC236}">
                <a16:creationId xmlns:a16="http://schemas.microsoft.com/office/drawing/2014/main" id="{A58550E9-EAED-0961-8AD9-8711F824614A}"/>
              </a:ext>
            </a:extLst>
          </p:cNvPr>
          <p:cNvSpPr>
            <a:spLocks noGrp="1"/>
          </p:cNvSpPr>
          <p:nvPr>
            <p:ph type="body" sz="quarter" idx="11"/>
          </p:nvPr>
        </p:nvSpPr>
        <p:spPr>
          <a:xfrm>
            <a:off x="637139" y="3051546"/>
            <a:ext cx="9452800" cy="4693762"/>
          </a:xfrm>
        </p:spPr>
        <p:txBody>
          <a:bodyPr/>
          <a:lstStyle/>
          <a:p>
            <a:r>
              <a:rPr lang="et-EE" dirty="0"/>
              <a:t>. -Miljööväärtuslikule hoonestusalale jääva, väärtusliku üksikobjektina määratletud, Tallinna ja Tartu ehitismälestiseks tunnistatud, Tallinna ja Tartu muinsuskaitsealal asuva või kultuuriväärtuslikuna mitte määratletud Haapsalu, Kuressaare, Lihula, Paide, Pärnu, Rakvere, Valga, Viljandi või Võru muinsuskaitsealal asuva korterelamu rekonstrueerimisel korterelamu asukoha asustusüksuse toetuse osakaalust kümme protsenti kõrgem.</a:t>
            </a:r>
          </a:p>
          <a:p>
            <a:r>
              <a:rPr lang="et-EE" dirty="0"/>
              <a:t> -Väljaspool Tallinna ja Tartu asustusüksustes asuva ehitismälestiseks tunnistatud või muinsuskaitsealal asuva kultuuriväärtuslikuna määratletud korterelamu, välja arvatud </a:t>
            </a:r>
            <a:r>
              <a:rPr lang="et-EE" dirty="0" err="1"/>
              <a:t>Rebala</a:t>
            </a:r>
            <a:r>
              <a:rPr lang="et-EE" dirty="0"/>
              <a:t> muinsuskaitsealal asuva korterelamu, rekonstrueerimisel nimetatud punktides sätestatud osakaalust 20 protsenti kõrgem.</a:t>
            </a:r>
          </a:p>
        </p:txBody>
      </p:sp>
    </p:spTree>
    <p:extLst>
      <p:ext uri="{BB962C8B-B14F-4D97-AF65-F5344CB8AC3E}">
        <p14:creationId xmlns:p14="http://schemas.microsoft.com/office/powerpoint/2010/main" val="4976298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EE1036B-0F50-7076-24D3-34E0C34AA079}"/>
              </a:ext>
            </a:extLst>
          </p:cNvPr>
          <p:cNvSpPr>
            <a:spLocks noGrp="1"/>
          </p:cNvSpPr>
          <p:nvPr>
            <p:ph type="title"/>
          </p:nvPr>
        </p:nvSpPr>
        <p:spPr>
          <a:xfrm>
            <a:off x="623887" y="0"/>
            <a:ext cx="10944225" cy="745040"/>
          </a:xfrm>
        </p:spPr>
        <p:txBody>
          <a:bodyPr anchor="t">
            <a:noAutofit/>
          </a:bodyPr>
          <a:lstStyle/>
          <a:p>
            <a:br>
              <a:rPr lang="et-EE" sz="4000" dirty="0"/>
            </a:br>
            <a:r>
              <a:rPr lang="et-EE" sz="4000" dirty="0"/>
              <a:t>TAOTLUS</a:t>
            </a:r>
          </a:p>
        </p:txBody>
      </p:sp>
      <p:pic>
        <p:nvPicPr>
          <p:cNvPr id="8" name="Picture 7">
            <a:extLst>
              <a:ext uri="{FF2B5EF4-FFF2-40B4-BE49-F238E27FC236}">
                <a16:creationId xmlns:a16="http://schemas.microsoft.com/office/drawing/2014/main" id="{70AE89F1-C414-B7C3-2484-FFAF72FB24DD}"/>
              </a:ext>
            </a:extLst>
          </p:cNvPr>
          <p:cNvPicPr>
            <a:picLocks noChangeAspect="1"/>
          </p:cNvPicPr>
          <p:nvPr/>
        </p:nvPicPr>
        <p:blipFill>
          <a:blip r:embed="rId2">
            <a:extLst>
              <a:ext uri="{28A0092B-C50C-407E-A947-70E740481C1C}">
                <a14:useLocalDpi xmlns:a14="http://schemas.microsoft.com/office/drawing/2010/main" val="0"/>
              </a:ext>
            </a:extLst>
          </a:blip>
          <a:srcRect l="16847" r="18459" b="1"/>
          <a:stretch/>
        </p:blipFill>
        <p:spPr>
          <a:xfrm>
            <a:off x="5876324" y="2"/>
            <a:ext cx="6315676" cy="6857999"/>
          </a:xfrm>
          <a:custGeom>
            <a:avLst/>
            <a:gdLst>
              <a:gd name="connsiteX0" fmla="*/ 3428610 w 6315676"/>
              <a:gd name="connsiteY0" fmla="*/ 0 h 6857999"/>
              <a:gd name="connsiteX1" fmla="*/ 6315676 w 6315676"/>
              <a:gd name="connsiteY1" fmla="*/ 0 h 6857999"/>
              <a:gd name="connsiteX2" fmla="*/ 6315676 w 6315676"/>
              <a:gd name="connsiteY2" fmla="*/ 6857999 h 6857999"/>
              <a:gd name="connsiteX3" fmla="*/ 3428590 w 6315676"/>
              <a:gd name="connsiteY3" fmla="*/ 6857999 h 6857999"/>
              <a:gd name="connsiteX4" fmla="*/ 3202718 w 6315676"/>
              <a:gd name="connsiteY4" fmla="*/ 6846813 h 6857999"/>
              <a:gd name="connsiteX5" fmla="*/ 1812516 w 6315676"/>
              <a:gd name="connsiteY5" fmla="*/ 6188665 h 6857999"/>
              <a:gd name="connsiteX6" fmla="*/ 669443 w 6315676"/>
              <a:gd name="connsiteY6" fmla="*/ 5045594 h 6857999"/>
              <a:gd name="connsiteX7" fmla="*/ 669443 w 6315676"/>
              <a:gd name="connsiteY7" fmla="*/ 1812693 h 6857999"/>
              <a:gd name="connsiteX8" fmla="*/ 1812516 w 6315676"/>
              <a:gd name="connsiteY8" fmla="*/ 669624 h 6857999"/>
              <a:gd name="connsiteX9" fmla="*/ 3428610 w 6315676"/>
              <a:gd name="connsiteY9"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15676" h="6857999">
                <a:moveTo>
                  <a:pt x="3428610" y="0"/>
                </a:moveTo>
                <a:lnTo>
                  <a:pt x="6315676" y="0"/>
                </a:lnTo>
                <a:lnTo>
                  <a:pt x="6315676" y="6857999"/>
                </a:lnTo>
                <a:lnTo>
                  <a:pt x="3428590" y="6857999"/>
                </a:lnTo>
                <a:lnTo>
                  <a:pt x="3202718" y="6846813"/>
                </a:lnTo>
                <a:cubicBezTo>
                  <a:pt x="2679515" y="6794849"/>
                  <a:pt x="2187539" y="6563563"/>
                  <a:pt x="1812516" y="6188665"/>
                </a:cubicBezTo>
                <a:lnTo>
                  <a:pt x="669443" y="5045594"/>
                </a:lnTo>
                <a:cubicBezTo>
                  <a:pt x="-223147" y="4152860"/>
                  <a:pt x="-223147" y="2705572"/>
                  <a:pt x="669443" y="1812693"/>
                </a:cubicBezTo>
                <a:lnTo>
                  <a:pt x="1812516" y="669624"/>
                </a:lnTo>
                <a:cubicBezTo>
                  <a:pt x="2240971" y="241023"/>
                  <a:pt x="2822466" y="0"/>
                  <a:pt x="3428610" y="0"/>
                </a:cubicBezTo>
                <a:close/>
              </a:path>
            </a:pathLst>
          </a:custGeom>
          <a:noFill/>
        </p:spPr>
      </p:pic>
      <p:sp>
        <p:nvSpPr>
          <p:cNvPr id="2" name="Text Placeholder 1">
            <a:extLst>
              <a:ext uri="{FF2B5EF4-FFF2-40B4-BE49-F238E27FC236}">
                <a16:creationId xmlns:a16="http://schemas.microsoft.com/office/drawing/2014/main" id="{BE14CD7C-623D-1D8A-6487-CD2DB4F913EC}"/>
              </a:ext>
            </a:extLst>
          </p:cNvPr>
          <p:cNvSpPr>
            <a:spLocks noGrp="1"/>
          </p:cNvSpPr>
          <p:nvPr>
            <p:ph type="body" sz="quarter" idx="11"/>
          </p:nvPr>
        </p:nvSpPr>
        <p:spPr>
          <a:xfrm>
            <a:off x="341264" y="2539997"/>
            <a:ext cx="5754736" cy="4582163"/>
          </a:xfrm>
        </p:spPr>
        <p:txBody>
          <a:bodyPr anchor="b">
            <a:normAutofit fontScale="92500" lnSpcReduction="20000"/>
          </a:bodyPr>
          <a:lstStyle/>
          <a:p>
            <a:pPr>
              <a:lnSpc>
                <a:spcPct val="90000"/>
              </a:lnSpc>
            </a:pPr>
            <a:r>
              <a:rPr lang="et-EE" sz="1900" dirty="0"/>
              <a:t>Taotlusele peab olema lisatud:</a:t>
            </a:r>
          </a:p>
          <a:p>
            <a:pPr>
              <a:lnSpc>
                <a:spcPct val="90000"/>
              </a:lnSpc>
            </a:pPr>
            <a:r>
              <a:rPr lang="et-EE" sz="1900" dirty="0"/>
              <a:t>1) korteriühistu üldkoosoleku protokoll</a:t>
            </a:r>
            <a:r>
              <a:rPr lang="et-EE" sz="1900" kern="50" dirty="0">
                <a:effectLst/>
              </a:rPr>
              <a:t>, millega üldkoosolek on võtnud enne taotluse esitamist vastu asjakohase üldkoosoleku otsuse rekonstrueerimistööde teostamiseks, toetuse taotlemiseks ja vajadusel renoveerimislaenu võtmiseks. </a:t>
            </a:r>
            <a:r>
              <a:rPr lang="et-EE" sz="2000" dirty="0"/>
              <a:t>Tehases eelnevalt valmistatud elementidega rekonstrueerimisel ja naabruskonnapõhisel rekonstrueerimisel peab vastav otsus olema kajastatud üldkoosoleku otsuses või korteriühistu juhatuse otsuses. </a:t>
            </a:r>
            <a:endParaRPr lang="et-EE" sz="1900" kern="50" dirty="0">
              <a:effectLst/>
            </a:endParaRPr>
          </a:p>
          <a:p>
            <a:pPr>
              <a:lnSpc>
                <a:spcPct val="90000"/>
              </a:lnSpc>
            </a:pPr>
            <a:r>
              <a:rPr lang="et-EE" sz="1900" kern="50" dirty="0"/>
              <a:t>2) kehtiv energiamärgis</a:t>
            </a:r>
          </a:p>
          <a:p>
            <a:pPr>
              <a:lnSpc>
                <a:spcPct val="90000"/>
              </a:lnSpc>
            </a:pPr>
            <a:r>
              <a:rPr lang="et-EE" sz="1900" kern="50" dirty="0"/>
              <a:t>3) põhiprojekt koos energiaarvutusega või projekteerimise lähteülesanne.</a:t>
            </a:r>
            <a:endParaRPr lang="et-EE" sz="1900" kern="50" dirty="0">
              <a:effectLst/>
            </a:endParaRPr>
          </a:p>
          <a:p>
            <a:pPr>
              <a:lnSpc>
                <a:spcPct val="90000"/>
              </a:lnSpc>
            </a:pPr>
            <a:r>
              <a:rPr lang="et-EE" sz="1900" dirty="0"/>
              <a:t>Taotluse menetlemiseks on 120 tööpäeva</a:t>
            </a:r>
          </a:p>
          <a:p>
            <a:pPr>
              <a:lnSpc>
                <a:spcPct val="90000"/>
              </a:lnSpc>
            </a:pPr>
            <a:endParaRPr lang="et-EE" dirty="0"/>
          </a:p>
        </p:txBody>
      </p:sp>
    </p:spTree>
    <p:extLst>
      <p:ext uri="{BB962C8B-B14F-4D97-AF65-F5344CB8AC3E}">
        <p14:creationId xmlns:p14="http://schemas.microsoft.com/office/powerpoint/2010/main" val="2264285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B2AC9-C778-DEF2-2C3F-BA564C9E0491}"/>
              </a:ext>
            </a:extLst>
          </p:cNvPr>
          <p:cNvSpPr>
            <a:spLocks noGrp="1"/>
          </p:cNvSpPr>
          <p:nvPr>
            <p:ph type="title"/>
          </p:nvPr>
        </p:nvSpPr>
        <p:spPr/>
        <p:txBody>
          <a:bodyPr/>
          <a:lstStyle/>
          <a:p>
            <a:r>
              <a:rPr lang="et-EE" dirty="0"/>
              <a:t>Taotlus</a:t>
            </a:r>
          </a:p>
        </p:txBody>
      </p:sp>
      <p:sp>
        <p:nvSpPr>
          <p:cNvPr id="3" name="Text Placeholder 2">
            <a:extLst>
              <a:ext uri="{FF2B5EF4-FFF2-40B4-BE49-F238E27FC236}">
                <a16:creationId xmlns:a16="http://schemas.microsoft.com/office/drawing/2014/main" id="{23FECB29-A577-C363-8E3D-68F785B3354B}"/>
              </a:ext>
            </a:extLst>
          </p:cNvPr>
          <p:cNvSpPr>
            <a:spLocks noGrp="1"/>
          </p:cNvSpPr>
          <p:nvPr>
            <p:ph type="body" sz="quarter" idx="11"/>
          </p:nvPr>
        </p:nvSpPr>
        <p:spPr/>
        <p:txBody>
          <a:bodyPr/>
          <a:lstStyle/>
          <a:p>
            <a:r>
              <a:rPr lang="et-EE" dirty="0"/>
              <a:t>-Toetuse taotlusega koos peab esitama tehnilise konsultandi teenuse osutamiseks sõlmitud lepingu. Esitada ei ole vaja teenuse tellimisel võetud pakkumuskutset ning laekunud hinnapakkumusi. </a:t>
            </a:r>
          </a:p>
          <a:p>
            <a:r>
              <a:rPr lang="et-EE" dirty="0"/>
              <a:t>-Toetuse taotlusega koos peab esitama asjakohase korteriühistu juhatuse otsuse, kui tehases eelnevalt valmistatud elementidega rekonstrueerimise või naabruskonnapõhise rekonstrueerimise otsus ei kajastu korteriühistu üldkoosoleku otsuses. </a:t>
            </a:r>
          </a:p>
          <a:p>
            <a:r>
              <a:rPr lang="et-EE" dirty="0"/>
              <a:t>-Toetuse saaja on kohustatud rekonstrueerimistööde ja projekteerimise ühise ostumenetluse korral esitama ehitusprojekti rakendusüksusele heakskiitmiseks vähemalt 30 kalendripäeva enne rekonstrueerimistöödega alustamist.</a:t>
            </a:r>
          </a:p>
          <a:p>
            <a:r>
              <a:rPr lang="et-EE" dirty="0"/>
              <a:t> -Pärast ehitusprojekti heakskiidu saamist esitama ehitusteatise enne rekonstrueerimistöödega alustamist.</a:t>
            </a:r>
          </a:p>
        </p:txBody>
      </p:sp>
    </p:spTree>
    <p:extLst>
      <p:ext uri="{BB962C8B-B14F-4D97-AF65-F5344CB8AC3E}">
        <p14:creationId xmlns:p14="http://schemas.microsoft.com/office/powerpoint/2010/main" val="35188724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7CB3D-654C-67F5-F9F3-E44B6A528964}"/>
              </a:ext>
            </a:extLst>
          </p:cNvPr>
          <p:cNvSpPr>
            <a:spLocks noGrp="1"/>
          </p:cNvSpPr>
          <p:nvPr>
            <p:ph type="title"/>
          </p:nvPr>
        </p:nvSpPr>
        <p:spPr/>
        <p:txBody>
          <a:bodyPr/>
          <a:lstStyle/>
          <a:p>
            <a:r>
              <a:rPr lang="et-EE" dirty="0"/>
              <a:t>TEHNILINE KONSULTANT</a:t>
            </a:r>
          </a:p>
        </p:txBody>
      </p:sp>
      <p:sp>
        <p:nvSpPr>
          <p:cNvPr id="3" name="Text Placeholder 2">
            <a:extLst>
              <a:ext uri="{FF2B5EF4-FFF2-40B4-BE49-F238E27FC236}">
                <a16:creationId xmlns:a16="http://schemas.microsoft.com/office/drawing/2014/main" id="{78949274-7C31-D4A7-50CB-3EC07D0EB5FF}"/>
              </a:ext>
            </a:extLst>
          </p:cNvPr>
          <p:cNvSpPr>
            <a:spLocks noGrp="1"/>
          </p:cNvSpPr>
          <p:nvPr>
            <p:ph type="body" sz="quarter" idx="11"/>
          </p:nvPr>
        </p:nvSpPr>
        <p:spPr>
          <a:xfrm>
            <a:off x="566317" y="1712421"/>
            <a:ext cx="9452800" cy="4693762"/>
          </a:xfrm>
        </p:spPr>
        <p:txBody>
          <a:bodyPr/>
          <a:lstStyle/>
          <a:p>
            <a:r>
              <a:rPr lang="et-EE" b="1" dirty="0"/>
              <a:t>Tehniliseks konsultandiks ei või enam olla:</a:t>
            </a:r>
          </a:p>
          <a:p>
            <a:r>
              <a:rPr lang="et-EE" dirty="0"/>
              <a:t>Edaspidi ei taga tehnilise konsultandi nõuetele vastavust vähemalt kolmeaastane kogemus korteriühistu juhatuse liikmena ega ka kraad tehnika, tootmise ja ehituse õppevaldkonda kuuluvas õppekavarühmas.</a:t>
            </a:r>
          </a:p>
          <a:p>
            <a:r>
              <a:rPr lang="et-EE" b="1" dirty="0">
                <a:solidFill>
                  <a:srgbClr val="0000B4"/>
                </a:solidFill>
                <a:latin typeface="+mn-lt"/>
              </a:rPr>
              <a:t>Tehniline konsultant ei või enam osutada OJV teenust</a:t>
            </a:r>
          </a:p>
          <a:p>
            <a:r>
              <a:rPr lang="et-EE" b="1" dirty="0">
                <a:solidFill>
                  <a:srgbClr val="0000B4"/>
                </a:solidFill>
                <a:latin typeface="+mn-lt"/>
              </a:rPr>
              <a:t>TK teenuse ühikuhind</a:t>
            </a:r>
          </a:p>
          <a:p>
            <a:r>
              <a:rPr lang="et-EE" dirty="0"/>
              <a:t>„Tehnilise konsultandi teenuse toetussumma arvutatakse standardiseeritud ühikuhinna kogumaksumuse alusel, lähtudes § 13 lõikes 2 sätestatud toetuse osakaalust. Ühikuhinna kogumaksumus on 7200 eurot.“</a:t>
            </a:r>
            <a:endParaRPr lang="et-EE" dirty="0">
              <a:solidFill>
                <a:srgbClr val="0000B4"/>
              </a:solidFill>
              <a:latin typeface="+mn-lt"/>
            </a:endParaRPr>
          </a:p>
          <a:p>
            <a:r>
              <a:rPr lang="et-EE" b="1" dirty="0">
                <a:solidFill>
                  <a:srgbClr val="0000B4"/>
                </a:solidFill>
                <a:latin typeface="+mn-lt"/>
              </a:rPr>
              <a:t>TK ülesanded:</a:t>
            </a:r>
          </a:p>
          <a:p>
            <a:pPr algn="just"/>
            <a:r>
              <a:rPr lang="et-EE" dirty="0"/>
              <a:t>Tehniline </a:t>
            </a:r>
            <a:r>
              <a:rPr lang="fi-FI" dirty="0" err="1"/>
              <a:t>konsultant</a:t>
            </a:r>
            <a:r>
              <a:rPr lang="fi-FI" dirty="0"/>
              <a:t> </a:t>
            </a:r>
            <a:r>
              <a:rPr lang="fi-FI" dirty="0" err="1"/>
              <a:t>kaasatakse</a:t>
            </a:r>
            <a:r>
              <a:rPr lang="fi-FI" dirty="0"/>
              <a:t> </a:t>
            </a:r>
            <a:r>
              <a:rPr lang="fi-FI" dirty="0" err="1"/>
              <a:t>rekonstrueerimise</a:t>
            </a:r>
            <a:r>
              <a:rPr lang="fi-FI" dirty="0"/>
              <a:t> </a:t>
            </a:r>
            <a:r>
              <a:rPr lang="fi-FI" dirty="0" err="1"/>
              <a:t>ehitusprojekti</a:t>
            </a:r>
            <a:r>
              <a:rPr lang="fi-FI" dirty="0"/>
              <a:t> </a:t>
            </a:r>
            <a:r>
              <a:rPr lang="fi-FI" dirty="0" err="1"/>
              <a:t>koostamise</a:t>
            </a:r>
            <a:r>
              <a:rPr lang="fi-FI" dirty="0"/>
              <a:t> </a:t>
            </a:r>
            <a:r>
              <a:rPr lang="fi-FI" dirty="0" err="1"/>
              <a:t>ettevalmistamisest</a:t>
            </a:r>
            <a:r>
              <a:rPr lang="fi-FI" dirty="0"/>
              <a:t> </a:t>
            </a:r>
            <a:r>
              <a:rPr lang="fi-FI" dirty="0" err="1"/>
              <a:t>kuni</a:t>
            </a:r>
            <a:r>
              <a:rPr lang="fi-FI" dirty="0"/>
              <a:t> </a:t>
            </a:r>
            <a:r>
              <a:rPr lang="fi-FI" dirty="0" err="1"/>
              <a:t>toetuse</a:t>
            </a:r>
            <a:r>
              <a:rPr lang="fi-FI" dirty="0"/>
              <a:t> </a:t>
            </a:r>
            <a:r>
              <a:rPr lang="fi-FI" dirty="0" err="1"/>
              <a:t>lõppmakse</a:t>
            </a:r>
            <a:r>
              <a:rPr lang="fi-FI" dirty="0"/>
              <a:t> </a:t>
            </a:r>
            <a:r>
              <a:rPr lang="fi-FI" dirty="0" err="1"/>
              <a:t>taotluse</a:t>
            </a:r>
            <a:r>
              <a:rPr lang="fi-FI" dirty="0"/>
              <a:t> </a:t>
            </a:r>
            <a:r>
              <a:rPr lang="fi-FI" dirty="0" err="1"/>
              <a:t>esitamiseni</a:t>
            </a:r>
            <a:r>
              <a:rPr lang="fi-FI" dirty="0"/>
              <a:t>. </a:t>
            </a:r>
            <a:endParaRPr lang="et-EE" sz="1800" kern="50" dirty="0">
              <a:solidFill>
                <a:srgbClr val="0000B4"/>
              </a:solidFill>
              <a:effectLst/>
              <a:latin typeface="+mn-lt"/>
              <a:ea typeface="SimSun" panose="02010600030101010101" pitchFamily="2" charset="-122"/>
            </a:endParaRPr>
          </a:p>
          <a:p>
            <a:pPr algn="l"/>
            <a:r>
              <a:rPr lang="et-EE" sz="1800" kern="50" dirty="0">
                <a:effectLst/>
                <a:latin typeface="Times New Roman" panose="02020603050405020304" pitchFamily="18" charset="0"/>
                <a:ea typeface="SimSun" panose="02010600030101010101" pitchFamily="2" charset="-122"/>
                <a:cs typeface="Mangal" panose="02040503050203030202" pitchFamily="18" charset="0"/>
              </a:rPr>
              <a:t> </a:t>
            </a:r>
            <a:endParaRPr lang="et-EE" dirty="0">
              <a:solidFill>
                <a:srgbClr val="0000B4"/>
              </a:solidFill>
              <a:latin typeface="+mn-lt"/>
            </a:endParaRPr>
          </a:p>
          <a:p>
            <a:endParaRPr lang="et-EE" dirty="0">
              <a:solidFill>
                <a:srgbClr val="0000B4"/>
              </a:solidFill>
              <a:latin typeface="+mn-lt"/>
            </a:endParaRPr>
          </a:p>
        </p:txBody>
      </p:sp>
    </p:spTree>
    <p:extLst>
      <p:ext uri="{BB962C8B-B14F-4D97-AF65-F5344CB8AC3E}">
        <p14:creationId xmlns:p14="http://schemas.microsoft.com/office/powerpoint/2010/main" val="3366835020"/>
      </p:ext>
    </p:extLst>
  </p:cSld>
  <p:clrMapOvr>
    <a:masterClrMapping/>
  </p:clrMapOvr>
</p:sld>
</file>

<file path=ppt/theme/theme1.xml><?xml version="1.0" encoding="utf-8"?>
<a:theme xmlns:a="http://schemas.openxmlformats.org/drawingml/2006/main" name="Yhendorganisatsioon">
  <a:themeElements>
    <a:clrScheme name="Ühendorganisatsioon">
      <a:dk1>
        <a:srgbClr val="000087"/>
      </a:dk1>
      <a:lt1>
        <a:srgbClr val="FFFFFF"/>
      </a:lt1>
      <a:dk2>
        <a:srgbClr val="000087"/>
      </a:dk2>
      <a:lt2>
        <a:srgbClr val="FFFFFF"/>
      </a:lt2>
      <a:accent1>
        <a:srgbClr val="B9E5E8"/>
      </a:accent1>
      <a:accent2>
        <a:srgbClr val="D2C3D3"/>
      </a:accent2>
      <a:accent3>
        <a:srgbClr val="D2DBC1"/>
      </a:accent3>
      <a:accent4>
        <a:srgbClr val="003CFF"/>
      </a:accent4>
      <a:accent5>
        <a:srgbClr val="FF4800"/>
      </a:accent5>
      <a:accent6>
        <a:srgbClr val="E1DF00"/>
      </a:accent6>
      <a:hlink>
        <a:srgbClr val="000087"/>
      </a:hlink>
      <a:folHlink>
        <a:srgbClr val="000086"/>
      </a:folHlink>
    </a:clrScheme>
    <a:fontScheme name="Custom 1">
      <a:majorFont>
        <a:latin typeface="Aino Headline"/>
        <a:ea typeface=""/>
        <a:cs typeface=""/>
      </a:majorFont>
      <a:minorFont>
        <a:latin typeface="Ain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sioonipõhi_EAS ja KredExi ühendorganisatsioon-010131.pptx" id="{D4D38FA7-2C39-4BF1-BD1D-BD3AE2F9561C}" vid="{CFAFA4FF-789E-4C35-B7D1-0326901E25A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188282da-684c-4827-a584-5cbe1c9cecca">
      <Terms xmlns="http://schemas.microsoft.com/office/infopath/2007/PartnerControls"/>
    </lcf76f155ced4ddcb4097134ff3c332f>
    <TaxCatchAll xmlns="43fabd42-6238-4b1f-abcf-91cade88cb3e"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627209094DCC24E9E67FCED6D4AF6C8" ma:contentTypeVersion="20" ma:contentTypeDescription="Create a new document." ma:contentTypeScope="" ma:versionID="8bda869c3858fa4fe3714a21ba3c0d4c">
  <xsd:schema xmlns:xsd="http://www.w3.org/2001/XMLSchema" xmlns:xs="http://www.w3.org/2001/XMLSchema" xmlns:p="http://schemas.microsoft.com/office/2006/metadata/properties" xmlns:ns1="http://schemas.microsoft.com/sharepoint/v3" xmlns:ns2="188282da-684c-4827-a584-5cbe1c9cecca" xmlns:ns3="43fabd42-6238-4b1f-abcf-91cade88cb3e" targetNamespace="http://schemas.microsoft.com/office/2006/metadata/properties" ma:root="true" ma:fieldsID="3b22b8b931d83d31ffbe350786338ac2" ns1:_="" ns2:_="" ns3:_="">
    <xsd:import namespace="http://schemas.microsoft.com/sharepoint/v3"/>
    <xsd:import namespace="188282da-684c-4827-a584-5cbe1c9cecca"/>
    <xsd:import namespace="43fabd42-6238-4b1f-abcf-91cade88cb3e"/>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1:_ip_UnifiedCompliancePolicyProperties" minOccurs="0"/>
                <xsd:element ref="ns1:_ip_UnifiedCompliancePolicyUIAc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88282da-684c-4827-a584-5cbe1c9cecc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d5e437df-4f94-43c5-a0b4-cf172a2ef4b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3fabd42-6238-4b1f-abcf-91cade88cb3e"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2b5cf381-567d-48ba-9509-cf2e868a7655}" ma:internalName="TaxCatchAll" ma:showField="CatchAllData" ma:web="43fabd42-6238-4b1f-abcf-91cade88cb3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C150FAE-6714-42AF-8D51-DD878E54DF80}">
  <ds:schemaRefs>
    <ds:schemaRef ds:uri="http://purl.org/dc/elements/1.1/"/>
    <ds:schemaRef ds:uri="http://schemas.microsoft.com/sharepoint/v3"/>
    <ds:schemaRef ds:uri="http://schemas.microsoft.com/office/2006/metadata/properties"/>
    <ds:schemaRef ds:uri="http://schemas.microsoft.com/office/infopath/2007/PartnerControls"/>
    <ds:schemaRef ds:uri="http://purl.org/dc/dcmitype/"/>
    <ds:schemaRef ds:uri="http://schemas.openxmlformats.org/package/2006/metadata/core-properties"/>
    <ds:schemaRef ds:uri="http://schemas.microsoft.com/office/2006/documentManagement/types"/>
    <ds:schemaRef ds:uri="43fabd42-6238-4b1f-abcf-91cade88cb3e"/>
    <ds:schemaRef ds:uri="188282da-684c-4827-a584-5cbe1c9cecca"/>
    <ds:schemaRef ds:uri="http://www.w3.org/XML/1998/namespace"/>
    <ds:schemaRef ds:uri="http://purl.org/dc/terms/"/>
  </ds:schemaRefs>
</ds:datastoreItem>
</file>

<file path=customXml/itemProps2.xml><?xml version="1.0" encoding="utf-8"?>
<ds:datastoreItem xmlns:ds="http://schemas.openxmlformats.org/officeDocument/2006/customXml" ds:itemID="{51C2FC7E-6992-4193-9F58-5EBEC8A493A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188282da-684c-4827-a584-5cbe1c9cecca"/>
    <ds:schemaRef ds:uri="43fabd42-6238-4b1f-abcf-91cade88cb3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EC8A505-6F22-4B43-B716-C9F2723B41C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blank</Template>
  <TotalTime>36815</TotalTime>
  <Words>3899</Words>
  <Application>Microsoft Office PowerPoint</Application>
  <PresentationFormat>Widescreen</PresentationFormat>
  <Paragraphs>267</Paragraphs>
  <Slides>47</Slides>
  <Notes>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47</vt:i4>
      </vt:variant>
    </vt:vector>
  </HeadingPairs>
  <TitlesOfParts>
    <vt:vector size="57" baseType="lpstr">
      <vt:lpstr>Calibri</vt:lpstr>
      <vt:lpstr>Aino </vt:lpstr>
      <vt:lpstr>Arial</vt:lpstr>
      <vt:lpstr>Aptos</vt:lpstr>
      <vt:lpstr>System Font Regular</vt:lpstr>
      <vt:lpstr>Aino Headline</vt:lpstr>
      <vt:lpstr>Aino</vt:lpstr>
      <vt:lpstr>Times New Roman</vt:lpstr>
      <vt:lpstr>Arial Unicode MS</vt:lpstr>
      <vt:lpstr>Yhendorganisatsioon</vt:lpstr>
      <vt:lpstr>Määruse  muudatused 2024</vt:lpstr>
      <vt:lpstr>TAOTLEJA JA  TAOTLUS</vt:lpstr>
      <vt:lpstr>Piirkondlik jaotamine</vt:lpstr>
      <vt:lpstr>Piirkondlik jaotamine</vt:lpstr>
      <vt:lpstr>Toetuse osakaal</vt:lpstr>
      <vt:lpstr>Toetuse osakaal</vt:lpstr>
      <vt:lpstr> TAOTLUS</vt:lpstr>
      <vt:lpstr>Taotlus</vt:lpstr>
      <vt:lpstr>TEHNILINE KONSULTANT</vt:lpstr>
      <vt:lpstr>TEHNILISE KONSULTANDI SÕLTUMATUS</vt:lpstr>
      <vt:lpstr>Renoveerimise ja toetuse taotlemise protsess</vt:lpstr>
      <vt:lpstr>Toetatavad tegevused </vt:lpstr>
      <vt:lpstr>Toetatavad tegevused </vt:lpstr>
      <vt:lpstr>Toetatavad tegevused </vt:lpstr>
      <vt:lpstr>Toetatavad tegevused </vt:lpstr>
      <vt:lpstr>Toetatavad tegevused </vt:lpstr>
      <vt:lpstr>Toetatavad tegevused </vt:lpstr>
      <vt:lpstr>Erisused</vt:lpstr>
      <vt:lpstr>Abikõlblikud kulud</vt:lpstr>
      <vt:lpstr>Abikõlbmatud kulud</vt:lpstr>
      <vt:lpstr>Bauhaus</vt:lpstr>
      <vt:lpstr>Saavutatav tulemus - ligipääsetavus</vt:lpstr>
      <vt:lpstr>Projekteerimis- ja OJV teenuste tellimine</vt:lpstr>
      <vt:lpstr>PowerPoint Presentation</vt:lpstr>
      <vt:lpstr>PowerPoint Presentation</vt:lpstr>
      <vt:lpstr>EHITUSTÖÖD</vt:lpstr>
      <vt:lpstr>EHITUSTÖÖD</vt:lpstr>
      <vt:lpstr>Määruse Lisa  muudatused</vt:lpstr>
      <vt:lpstr>Määruse Lisa muudatused</vt:lpstr>
      <vt:lpstr>Määruse Lisa muudatused</vt:lpstr>
      <vt:lpstr>Määruse Lisa muudatused</vt:lpstr>
      <vt:lpstr>Määruse Lisa muudatused</vt:lpstr>
      <vt:lpstr>Määruse Lisa muudatused</vt:lpstr>
      <vt:lpstr>Määruse Lisa muudatused</vt:lpstr>
      <vt:lpstr>Määruse Lisa muudatused</vt:lpstr>
      <vt:lpstr>Kohustuslikud kõrvaldamise alused</vt:lpstr>
      <vt:lpstr>Kohustuslikud kõrvaldamise alused</vt:lpstr>
      <vt:lpstr>Kohustuslikud kõrvaldamise alused</vt:lpstr>
      <vt:lpstr>Kohustuslikud kvalifitseerimise tingimused</vt:lpstr>
      <vt:lpstr>Kohustuslikud kvalifitseerimise tingimused</vt:lpstr>
      <vt:lpstr>PowerPoint Presentation</vt:lpstr>
      <vt:lpstr>PowerPoint Presentation</vt:lpstr>
      <vt:lpstr>Ettemaks</vt:lpstr>
      <vt:lpstr>VÄLJAMAKSE</vt:lpstr>
      <vt:lpstr>Ühikuhind ja kindlasummaline makse</vt:lpstr>
      <vt:lpstr>Rakendussätted</vt:lpstr>
      <vt:lpstr>Tänan!</vt:lpstr>
    </vt:vector>
  </TitlesOfParts>
  <Company>EAS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Määruse  muudatused 2024</dc:title>
  <dc:creator>Jana Toome</dc:creator>
  <cp:lastModifiedBy>Jana Toome</cp:lastModifiedBy>
  <cp:revision>22</cp:revision>
  <dcterms:created xsi:type="dcterms:W3CDTF">2024-03-05T09:14:49Z</dcterms:created>
  <dcterms:modified xsi:type="dcterms:W3CDTF">2024-09-26T08:49:36Z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0x0101005627209094DCC24E9E67FCED6D4AF6C8</vt:lpwstr>
  </property>
  <property fmtid="{D5CDD505-2E9C-101B-9397-08002B2CF9AE}" pid="3" name="MediaServiceImageTags">
    <vt:lpwstr/>
  </property>
  <property fmtid="{D5CDD505-2E9C-101B-9397-08002B2CF9AE}" pid="4" name="MSIP_Label_64070b25-3e51-4c49-94ac-1c89225a19f8_Enabled">
    <vt:lpwstr>true</vt:lpwstr>
  </property>
  <property fmtid="{D5CDD505-2E9C-101B-9397-08002B2CF9AE}" pid="5" name="MSIP_Label_64070b25-3e51-4c49-94ac-1c89225a19f8_SetDate">
    <vt:lpwstr>2023-03-10T08:25:19Z</vt:lpwstr>
  </property>
  <property fmtid="{D5CDD505-2E9C-101B-9397-08002B2CF9AE}" pid="6" name="MSIP_Label_64070b25-3e51-4c49-94ac-1c89225a19f8_Method">
    <vt:lpwstr>Standard</vt:lpwstr>
  </property>
  <property fmtid="{D5CDD505-2E9C-101B-9397-08002B2CF9AE}" pid="7" name="MSIP_Label_64070b25-3e51-4c49-94ac-1c89225a19f8_Name">
    <vt:lpwstr>defa4170-0d19-0005-0004-bc88714345d2</vt:lpwstr>
  </property>
  <property fmtid="{D5CDD505-2E9C-101B-9397-08002B2CF9AE}" pid="8" name="MSIP_Label_64070b25-3e51-4c49-94ac-1c89225a19f8_SiteId">
    <vt:lpwstr>3c88e4d0-0f16-4fc9-9c9d-e75d2f2a6adc</vt:lpwstr>
  </property>
  <property fmtid="{D5CDD505-2E9C-101B-9397-08002B2CF9AE}" pid="9" name="MSIP_Label_64070b25-3e51-4c49-94ac-1c89225a19f8_ActionId">
    <vt:lpwstr>8133a41e-22e9-4f18-8566-ebb746cd1f5a</vt:lpwstr>
  </property>
  <property fmtid="{D5CDD505-2E9C-101B-9397-08002B2CF9AE}" pid="10" name="MSIP_Label_64070b25-3e51-4c49-94ac-1c89225a19f8_ContentBits">
    <vt:lpwstr>0</vt:lpwstr>
  </property>
</Properties>
</file>